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309" r:id="rId2"/>
    <p:sldId id="31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00" r:id="rId4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30"/>
    <p:restoredTop sz="94653"/>
  </p:normalViewPr>
  <p:slideViewPr>
    <p:cSldViewPr snapToGrid="0" snapToObjects="1">
      <p:cViewPr varScale="1">
        <p:scale>
          <a:sx n="89" d="100"/>
          <a:sy n="89" d="100"/>
        </p:scale>
        <p:origin x="18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5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2l.ai/" TargetMode="External"/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d2l.ai/berkeley-stat-157/units/convnet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"/><Relationship Id="rId4" Type="http://schemas.openxmlformats.org/officeDocument/2006/relationships/image" Target="../media/image6.t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ja-JP" sz="1800" dirty="0"/>
              <a:t>11.</a:t>
            </a:r>
            <a:r>
              <a:rPr lang="ja-JP" altLang="en-US" sz="1800"/>
              <a:t>卷积和池化层</a:t>
            </a:r>
            <a:endParaRPr lang="ja-JP" altLang="en-US" sz="1800"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A55F950C-7CA0-694D-98C1-AECC4D1A59D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12896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2"/>
              </a:rPr>
              <a:t>z</a:t>
            </a:r>
            <a:r>
              <a:rPr lang="en-US" sz="1600" dirty="0">
                <a:hlinkClick r:id="rId2"/>
              </a:rPr>
              <a:t>h</a:t>
            </a:r>
            <a:r>
              <a:rPr lang="en-US" altLang="zh-CN" sz="1600" dirty="0">
                <a:hlinkClick r:id="rId2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4"/>
              </a:rPr>
              <a:t>https://courses.d2l.ai/berkeley-stat-157/units/convnet.html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6847867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Idea #2 - Loc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原则</a:t>
            </a:r>
            <a:r>
              <a:rPr dirty="0"/>
              <a:t> #2 -</a:t>
            </a:r>
            <a:r>
              <a:rPr lang="zh-CN" altLang="en-US" dirty="0"/>
              <a:t> </a:t>
            </a:r>
            <a:r>
              <a:rPr lang="ja-JP" altLang="en-US"/>
              <a:t>局部性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We shouldn’t look very far from x(i,j) in order to assess what’s going on at h(i,j)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897903"/>
                <a:ext cx="8205304" cy="2665356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当评估</a:t>
                </a:r>
                <a:r>
                  <a:rPr lang="zh-CN" altLang="en-US" dirty="0"/>
                  <a:t> </a:t>
                </a:r>
                <a:r>
                  <a:rPr lang="en-US" dirty="0"/>
                  <a:t>h(</a:t>
                </a:r>
                <a:r>
                  <a:rPr lang="en-US" dirty="0" err="1"/>
                  <a:t>i,j</a:t>
                </a:r>
                <a:r>
                  <a:rPr lang="en-US" dirty="0"/>
                  <a:t>)</a:t>
                </a:r>
                <a:r>
                  <a:rPr lang="zh-CN" altLang="en-US" dirty="0"/>
                  <a:t> </a:t>
                </a:r>
                <a:r>
                  <a:rPr lang="ja-JP" altLang="en-US"/>
                  <a:t>时</a:t>
                </a:r>
                <a:r>
                  <a:rPr lang="zh-CN" altLang="en-US" dirty="0"/>
                  <a:t>，</a:t>
                </a:r>
                <a:r>
                  <a:rPr lang="ja-JP" altLang="en-US"/>
                  <a:t>我们不应该用远离</a:t>
                </a:r>
                <a:r>
                  <a:rPr lang="zh-CN" altLang="en-US" dirty="0"/>
                  <a:t> </a:t>
                </a:r>
                <a:r>
                  <a:rPr lang="en-US" dirty="0"/>
                  <a:t>x(</a:t>
                </a:r>
                <a:r>
                  <a:rPr lang="en-US" dirty="0" err="1"/>
                  <a:t>i</a:t>
                </a:r>
                <a:r>
                  <a:rPr lang="en-US" dirty="0"/>
                  <a:t>,</a:t>
                </a:r>
                <a:r>
                  <a:rPr lang="zh-CN" altLang="en-US" dirty="0"/>
                  <a:t> </a:t>
                </a:r>
                <a:r>
                  <a:rPr lang="en-US" dirty="0"/>
                  <a:t>j)</a:t>
                </a:r>
                <a:r>
                  <a:rPr lang="zh-CN" altLang="en-US" dirty="0"/>
                  <a:t> </a:t>
                </a:r>
                <a:r>
                  <a:rPr lang="ja-JP" altLang="en-US"/>
                  <a:t>的参数</a:t>
                </a:r>
                <a:endParaRPr lang="en-US" dirty="0"/>
              </a:p>
              <a:p>
                <a:r>
                  <a:rPr lang="ja-JP" altLang="en-US"/>
                  <a:t>外部参数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|,|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|&gt;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消失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ar-AE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9" name="We shouldn’t look very far from x(i,j) in order to assess what’s going on at h(i,j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897903"/>
                <a:ext cx="8205304" cy="2665356"/>
              </a:xfrm>
              <a:prstGeom prst="rect">
                <a:avLst/>
              </a:prstGeom>
              <a:blipFill>
                <a:blip r:embed="rId2"/>
                <a:stretch>
                  <a:fillRect l="-1546" t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Equation"/>
              <p:cNvSpPr txBox="1"/>
              <p:nvPr/>
            </p:nvSpPr>
            <p:spPr>
              <a:xfrm>
                <a:off x="2838699" y="1000638"/>
                <a:ext cx="2977026" cy="8769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2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699" y="1000638"/>
                <a:ext cx="2977026" cy="876994"/>
              </a:xfrm>
              <a:prstGeom prst="rect">
                <a:avLst/>
              </a:prstGeom>
              <a:blipFill>
                <a:blip r:embed="rId3"/>
                <a:stretch>
                  <a:fillRect l="-4681" r="-1446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Equation"/>
          <p:cNvSpPr txBox="1"/>
          <p:nvPr/>
        </p:nvSpPr>
        <p:spPr>
          <a:xfrm>
            <a:off x="2703074" y="280878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32" name="Equation"/>
          <p:cNvSpPr txBox="1"/>
          <p:nvPr/>
        </p:nvSpPr>
        <p:spPr>
          <a:xfrm>
            <a:off x="7075659" y="278641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Equation"/>
              <p:cNvSpPr txBox="1"/>
              <p:nvPr/>
            </p:nvSpPr>
            <p:spPr>
              <a:xfrm>
                <a:off x="2838699" y="3048887"/>
                <a:ext cx="3950868" cy="108568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m:rPr>
                                  <m:sty m:val="p"/>
                                </m:r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lim>
                          </m:limLow>
                        </m:e>
                        <m:lim>
                          <m:r>
                            <m:rPr>
                              <m:sty m:val="p"/>
                            </m:r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lim>
                      </m:limUpp>
                      <m:limUpp>
                        <m:limUpp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m:rPr>
                                  <m:sty m:val="p"/>
                                </m:r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lim>
                          </m:limLow>
                        </m:e>
                        <m:lim>
                          <m:r>
                            <m:rPr>
                              <m:sty m:val="p"/>
                            </m:r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lim>
                      </m:limUpp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3000" dirty="0"/>
              </a:p>
            </p:txBody>
          </p:sp>
        </mc:Choice>
        <mc:Fallback xmlns="">
          <p:sp>
            <p:nvSpPr>
              <p:cNvPr id="23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699" y="3048887"/>
                <a:ext cx="3950868" cy="1085683"/>
              </a:xfrm>
              <a:prstGeom prst="rect">
                <a:avLst/>
              </a:prstGeom>
              <a:blipFill>
                <a:blip r:embed="rId4"/>
                <a:stretch>
                  <a:fillRect l="-3526" r="-1442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onv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卷积层</a:t>
            </a:r>
            <a:endParaRPr dirty="0"/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982" y="510603"/>
            <a:ext cx="5496392" cy="4122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2-D Cross Corre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二维交叉相关</a:t>
            </a:r>
            <a:endParaRPr dirty="0"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78" y="814618"/>
            <a:ext cx="5371962" cy="2138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no_padding_no_strides.gif" descr="no_padding_no_stride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73" y="823959"/>
            <a:ext cx="3293137" cy="349558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(vdumoulin@ Github)"/>
          <p:cNvSpPr txBox="1"/>
          <p:nvPr/>
        </p:nvSpPr>
        <p:spPr>
          <a:xfrm>
            <a:off x="6784661" y="4190499"/>
            <a:ext cx="154636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(vdumoulin@ Github)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Equation"/>
              <p:cNvSpPr txBox="1"/>
              <p:nvPr/>
            </p:nvSpPr>
            <p:spPr>
              <a:xfrm>
                <a:off x="1103339" y="3256427"/>
                <a:ext cx="3957050" cy="131429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0×0+1×1+3×2+4×3=19,</m:t>
                          </m:r>
                        </m:e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1×0+2×1+4×2+5×3=25,</m:t>
                          </m:r>
                        </m:e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3×0+4×1+6×2+7×3=37,</m:t>
                          </m:r>
                        </m:e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4×0+5×1+7×2+8×3=43.</m:t>
                          </m:r>
                        </m:e>
                      </m:eqAr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4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39" y="3256427"/>
                <a:ext cx="3957050" cy="1314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rcRect t="25654"/>
          <a:stretch>
            <a:fillRect/>
          </a:stretch>
        </p:blipFill>
        <p:spPr>
          <a:xfrm>
            <a:off x="374748" y="687375"/>
            <a:ext cx="5371962" cy="159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2-D Convolutio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二维卷积层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6" name="input matrix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1761" y="2213918"/>
                <a:ext cx="8205305" cy="2726573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输入矩阵</a:t>
                </a: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ja-JP" altLang="en-US"/>
                  <a:t>核矩阵</a:t>
                </a:r>
                <a:endParaRPr dirty="0"/>
              </a:p>
              <a:p>
                <a:r>
                  <a:rPr dirty="0"/>
                  <a:t>b:</a:t>
                </a:r>
                <a:r>
                  <a:rPr lang="ja-JP" altLang="en-US"/>
                  <a:t>偏差标量</a:t>
                </a:r>
                <a:endParaRPr dirty="0"/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𝐘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:(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+1)×(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输出矩阵</a:t>
                </a:r>
                <a:br>
                  <a:rPr dirty="0"/>
                </a:br>
                <a:br>
                  <a:rPr dirty="0"/>
                </a:br>
                <a:r>
                  <a:rPr lang="ja-JP" altLang="en-US"/>
                  <a:t>                                    </a:t>
                </a:r>
              </a:p>
              <a:p>
                <a:r>
                  <a:rPr lang="en-US" b="1" dirty="0"/>
                  <a:t>W</a:t>
                </a:r>
                <a:r>
                  <a:rPr lang="zh-CN" altLang="en-US" dirty="0"/>
                  <a:t> </a:t>
                </a:r>
                <a:r>
                  <a:rPr lang="ja-JP" altLang="en-US"/>
                  <a:t>和</a:t>
                </a:r>
                <a:r>
                  <a:rPr lang="zh-CN" altLang="en-US" dirty="0"/>
                  <a:t> </a:t>
                </a:r>
                <a:r>
                  <a:rPr lang="en-US" dirty="0"/>
                  <a:t>b</a:t>
                </a:r>
                <a:r>
                  <a:rPr lang="zh-CN" altLang="en-US" dirty="0"/>
                  <a:t> </a:t>
                </a:r>
                <a:r>
                  <a:rPr lang="ja-JP" altLang="en-US"/>
                  <a:t>是可学习的参数</a:t>
                </a:r>
                <a:endParaRPr dirty="0"/>
              </a:p>
            </p:txBody>
          </p:sp>
        </mc:Choice>
        <mc:Fallback>
          <p:sp>
            <p:nvSpPr>
              <p:cNvPr id="246" name="input matrix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1761" y="2213918"/>
                <a:ext cx="8205305" cy="2726573"/>
              </a:xfrm>
              <a:prstGeom prst="rect">
                <a:avLst/>
              </a:prstGeom>
              <a:blipFill>
                <a:blip r:embed="rId3"/>
                <a:stretch>
                  <a:fillRect l="-1391" t="-2778" b="-23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Equation"/>
              <p:cNvSpPr txBox="1"/>
              <p:nvPr/>
            </p:nvSpPr>
            <p:spPr>
              <a:xfrm>
                <a:off x="3201889" y="3900959"/>
                <a:ext cx="2445047" cy="2762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 dirty="0"/>
              </a:p>
            </p:txBody>
          </p:sp>
        </mc:Choice>
        <mc:Fallback xmlns="">
          <p:sp>
            <p:nvSpPr>
              <p:cNvPr id="24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889" y="3900959"/>
                <a:ext cx="2445047" cy="276226"/>
              </a:xfrm>
              <a:prstGeom prst="rect">
                <a:avLst/>
              </a:prstGeom>
              <a:blipFill>
                <a:blip r:embed="rId4"/>
                <a:stretch>
                  <a:fillRect l="-4145" r="-3109" b="-7826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Equation"/>
          <p:cNvSpPr txBox="1"/>
          <p:nvPr/>
        </p:nvSpPr>
        <p:spPr>
          <a:xfrm>
            <a:off x="668244" y="223514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49" name="Equation"/>
          <p:cNvSpPr txBox="1"/>
          <p:nvPr/>
        </p:nvSpPr>
        <p:spPr>
          <a:xfrm>
            <a:off x="641727" y="266577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50" name="Equation"/>
          <p:cNvSpPr txBox="1"/>
          <p:nvPr/>
        </p:nvSpPr>
        <p:spPr>
          <a:xfrm>
            <a:off x="620013" y="353162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endParaRPr dirty="0"/>
          </a:p>
        </p:txBody>
      </p:sp>
      <p:pic>
        <p:nvPicPr>
          <p:cNvPr id="253" name="Vd-Orig.png" descr="Vd-Or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1745768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Vd-Edge3.png" descr="Vd-Edg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40" y="153062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Vd-Sharp.png" descr="Vd-Shar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40" y="1807043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Vd-Blur1.png" descr="Vd-Blur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540" y="3466437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 Shot 2019-02-15 at 1.57.57 PM.png" descr="Screen Shot 2019-02-15 at 1.57.57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198" y="3577184"/>
            <a:ext cx="1946275" cy="1302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 Shot 2019-02-15 at 1.57.49 PM.png" descr="Screen Shot 2019-02-15 at 1.57.49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184" y="1932824"/>
            <a:ext cx="1816303" cy="1149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creen Shot 2019-02-15 at 1.57.41 PM.png" descr="Screen Shot 2019-02-15 at 1.57.41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4184" y="374036"/>
            <a:ext cx="1816303" cy="108205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Edge Detection"/>
          <p:cNvSpPr txBox="1"/>
          <p:nvPr/>
        </p:nvSpPr>
        <p:spPr>
          <a:xfrm>
            <a:off x="6892587" y="739731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边缘检测</a:t>
            </a:r>
            <a:endParaRPr dirty="0"/>
          </a:p>
        </p:txBody>
      </p:sp>
      <p:sp>
        <p:nvSpPr>
          <p:cNvPr id="261" name="Sharpen"/>
          <p:cNvSpPr txBox="1"/>
          <p:nvPr/>
        </p:nvSpPr>
        <p:spPr>
          <a:xfrm>
            <a:off x="6892587" y="2407151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锐化</a:t>
            </a:r>
            <a:endParaRPr dirty="0"/>
          </a:p>
        </p:txBody>
      </p:sp>
      <p:sp>
        <p:nvSpPr>
          <p:cNvPr id="262" name="Gaussian Blur"/>
          <p:cNvSpPr txBox="1"/>
          <p:nvPr/>
        </p:nvSpPr>
        <p:spPr>
          <a:xfrm>
            <a:off x="6892587" y="4053106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高斯模糊</a:t>
            </a:r>
            <a:endParaRPr dirty="0"/>
          </a:p>
        </p:txBody>
      </p:sp>
      <p:sp>
        <p:nvSpPr>
          <p:cNvPr id="263" name="(wikipedia)"/>
          <p:cNvSpPr txBox="1"/>
          <p:nvPr/>
        </p:nvSpPr>
        <p:spPr>
          <a:xfrm>
            <a:off x="929877" y="3392939"/>
            <a:ext cx="8104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dirty="0"/>
              <a:t>(</a:t>
            </a:r>
            <a:r>
              <a:rPr lang="ja-JP" altLang="en-US"/>
              <a:t>维基百科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endParaRPr dirty="0"/>
          </a:p>
        </p:txBody>
      </p:sp>
      <p:pic>
        <p:nvPicPr>
          <p:cNvPr id="266" name="Picture 2" descr="Picture 2"/>
          <p:cNvPicPr>
            <a:picLocks noChangeAspect="1"/>
          </p:cNvPicPr>
          <p:nvPr/>
        </p:nvPicPr>
        <p:blipFill>
          <a:blip r:embed="rId2"/>
          <a:srcRect l="13812" t="8074" r="9826" b="11832"/>
          <a:stretch>
            <a:fillRect/>
          </a:stretch>
        </p:blipFill>
        <p:spPr>
          <a:xfrm>
            <a:off x="5110462" y="428066"/>
            <a:ext cx="3024487" cy="2041617"/>
          </a:xfrm>
          <a:prstGeom prst="rect">
            <a:avLst/>
          </a:prstGeom>
          <a:ln>
            <a:solidFill>
              <a:srgbClr val="FFFFFF"/>
            </a:solidFill>
            <a:miter/>
          </a:ln>
        </p:spPr>
      </p:pic>
      <p:pic>
        <p:nvPicPr>
          <p:cNvPr id="267" name="Picture 9" descr="Picture 9"/>
          <p:cNvPicPr>
            <a:picLocks noChangeAspect="1"/>
          </p:cNvPicPr>
          <p:nvPr/>
        </p:nvPicPr>
        <p:blipFill>
          <a:blip r:embed="rId3"/>
          <a:srcRect l="13170" t="7861" r="9665" b="12044"/>
          <a:stretch>
            <a:fillRect/>
          </a:stretch>
        </p:blipFill>
        <p:spPr>
          <a:xfrm>
            <a:off x="5103902" y="2699498"/>
            <a:ext cx="3024490" cy="2015936"/>
          </a:xfrm>
          <a:prstGeom prst="rect">
            <a:avLst/>
          </a:prstGeom>
          <a:ln>
            <a:solidFill>
              <a:srgbClr val="FFFFFF"/>
            </a:solidFill>
            <a:miter/>
          </a:ln>
        </p:spPr>
      </p:pic>
      <p:pic>
        <p:nvPicPr>
          <p:cNvPr id="268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23" y="991631"/>
            <a:ext cx="4772895" cy="3181930"/>
          </a:xfrm>
          <a:prstGeom prst="rect">
            <a:avLst/>
          </a:prstGeom>
          <a:ln>
            <a:solidFill>
              <a:srgbClr val="FFFFFF"/>
            </a:solidFill>
            <a:miter/>
          </a:ln>
        </p:spPr>
      </p:pic>
      <p:pic>
        <p:nvPicPr>
          <p:cNvPr id="269" name="Picture 5" descr="Picture 5"/>
          <p:cNvPicPr>
            <a:picLocks noChangeAspect="1"/>
          </p:cNvPicPr>
          <p:nvPr/>
        </p:nvPicPr>
        <p:blipFill>
          <a:blip r:embed="rId5"/>
          <a:srcRect l="28177" t="4254" r="50287" b="52721"/>
          <a:stretch>
            <a:fillRect/>
          </a:stretch>
        </p:blipFill>
        <p:spPr>
          <a:xfrm>
            <a:off x="-10824" y="977876"/>
            <a:ext cx="902284" cy="896761"/>
          </a:xfrm>
          <a:prstGeom prst="rect">
            <a:avLst/>
          </a:prstGeom>
          <a:ln w="25400">
            <a:solidFill>
              <a:schemeClr val="accent2"/>
            </a:solidFill>
            <a:miter/>
          </a:ln>
        </p:spPr>
      </p:pic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6"/>
          <a:srcRect l="50287" t="4254" r="28176" b="52721"/>
          <a:stretch>
            <a:fillRect/>
          </a:stretch>
        </p:blipFill>
        <p:spPr>
          <a:xfrm>
            <a:off x="-10824" y="977876"/>
            <a:ext cx="902284" cy="896761"/>
          </a:xfrm>
          <a:prstGeom prst="rect">
            <a:avLst/>
          </a:prstGeom>
          <a:ln w="25400">
            <a:solidFill>
              <a:srgbClr val="12FF00"/>
            </a:solidFill>
            <a:miter/>
          </a:ln>
        </p:spPr>
      </p:pic>
      <p:sp>
        <p:nvSpPr>
          <p:cNvPr id="271" name="(Rob Fergus)"/>
          <p:cNvSpPr txBox="1"/>
          <p:nvPr/>
        </p:nvSpPr>
        <p:spPr>
          <a:xfrm>
            <a:off x="1801072" y="4372809"/>
            <a:ext cx="1162105" cy="306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1200"/>
            </a:lvl1pPr>
          </a:lstStyle>
          <a:p>
            <a:r>
              <a:t>(Rob Fergus)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ross Correlation vs Conv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互</a:t>
            </a:r>
            <a:r>
              <a:rPr lang="ja-JP" altLang="en-US"/>
              <a:t>相关与卷积</a:t>
            </a:r>
            <a:endParaRPr dirty="0"/>
          </a:p>
        </p:txBody>
      </p:sp>
      <p:sp>
        <p:nvSpPr>
          <p:cNvPr id="274" name="2-D Cross Correl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2-D </a:t>
            </a:r>
            <a:r>
              <a:rPr lang="zh-CN" altLang="en-US" dirty="0"/>
              <a:t>互</a:t>
            </a:r>
            <a:r>
              <a:rPr lang="ja-JP" altLang="en-US"/>
              <a:t>相关</a:t>
            </a:r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2-D</a:t>
            </a:r>
            <a:r>
              <a:rPr lang="zh-CN" altLang="en-US" dirty="0"/>
              <a:t> </a:t>
            </a:r>
            <a:r>
              <a:rPr lang="ja-JP" altLang="en-US"/>
              <a:t>卷积</a:t>
            </a:r>
            <a:endParaRPr dirty="0"/>
          </a:p>
          <a:p>
            <a:endParaRPr dirty="0"/>
          </a:p>
          <a:p>
            <a:endParaRPr dirty="0"/>
          </a:p>
          <a:p>
            <a:r>
              <a:rPr lang="ja-JP" altLang="en-US"/>
              <a:t>在对称性方面没有差别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3071537" y="1404251"/>
                <a:ext cx="3017405" cy="9067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Upp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Upp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537" y="1404251"/>
                <a:ext cx="3017405" cy="906765"/>
              </a:xfrm>
              <a:prstGeom prst="rect">
                <a:avLst/>
              </a:prstGeom>
              <a:blipFill>
                <a:blip r:embed="rId2"/>
                <a:stretch>
                  <a:fillRect l="-3361" t="-1389" r="-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Equation"/>
              <p:cNvSpPr txBox="1"/>
              <p:nvPr/>
            </p:nvSpPr>
            <p:spPr>
              <a:xfrm>
                <a:off x="3095254" y="2629776"/>
                <a:ext cx="3326236" cy="9067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Upp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Upp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54" y="2629776"/>
                <a:ext cx="3326236" cy="906765"/>
              </a:xfrm>
              <a:prstGeom prst="rect">
                <a:avLst/>
              </a:prstGeom>
              <a:blipFill>
                <a:blip r:embed="rId3"/>
                <a:stretch>
                  <a:fillRect l="-3042" t="-1389" r="-1330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1-D and 3-D Cross Corre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1-D </a:t>
            </a:r>
            <a:r>
              <a:rPr lang="ja-JP" altLang="en-US"/>
              <a:t>和</a:t>
            </a:r>
            <a:r>
              <a:rPr dirty="0"/>
              <a:t> 3-D</a:t>
            </a:r>
            <a:r>
              <a:rPr lang="zh-CN" altLang="en-US" dirty="0"/>
              <a:t> </a:t>
            </a:r>
            <a:r>
              <a:rPr lang="ja-JP" altLang="en-US"/>
              <a:t>交叉相关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Equation"/>
              <p:cNvSpPr txBox="1"/>
              <p:nvPr/>
            </p:nvSpPr>
            <p:spPr>
              <a:xfrm>
                <a:off x="1044112" y="1593981"/>
                <a:ext cx="1946784" cy="9067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Upp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12" y="1593981"/>
                <a:ext cx="1946784" cy="906765"/>
              </a:xfrm>
              <a:prstGeom prst="rect">
                <a:avLst/>
              </a:prstGeom>
              <a:blipFill>
                <a:blip r:embed="rId2"/>
                <a:stretch>
                  <a:fillRect l="-5161" t="-1389" r="-90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Equation"/>
              <p:cNvSpPr txBox="1"/>
              <p:nvPr/>
            </p:nvSpPr>
            <p:spPr>
              <a:xfrm>
                <a:off x="4360634" y="1593981"/>
                <a:ext cx="4315328" cy="9067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Upp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Upp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lim>
                      </m:limUpp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634" y="1593981"/>
                <a:ext cx="4315328" cy="906765"/>
              </a:xfrm>
              <a:prstGeom prst="rect">
                <a:avLst/>
              </a:prstGeom>
              <a:blipFill>
                <a:blip r:embed="rId3"/>
                <a:stretch>
                  <a:fillRect l="-2346" t="-1389" r="-879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1-D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353824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1-D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pPr lvl="1"/>
            <a:r>
              <a:rPr lang="ja-JP" altLang="en-US"/>
              <a:t>文本</a:t>
            </a:r>
          </a:p>
          <a:p>
            <a:pPr lvl="1"/>
            <a:r>
              <a:rPr lang="ja-JP" altLang="en-US"/>
              <a:t>语音</a:t>
            </a:r>
          </a:p>
          <a:p>
            <a:pPr lvl="1"/>
            <a:r>
              <a:rPr lang="ja-JP" altLang="en-US"/>
              <a:t>时间序列</a:t>
            </a:r>
            <a:endParaRPr dirty="0"/>
          </a:p>
        </p:txBody>
      </p:sp>
      <p:sp>
        <p:nvSpPr>
          <p:cNvPr id="282" name="3-D…"/>
          <p:cNvSpPr txBox="1"/>
          <p:nvPr/>
        </p:nvSpPr>
        <p:spPr>
          <a:xfrm>
            <a:off x="4255827" y="1009331"/>
            <a:ext cx="335382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dirty="0"/>
              <a:t>3-D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621631" lvl="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视频</a:t>
            </a:r>
          </a:p>
          <a:p>
            <a:pPr marL="621631" lvl="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医学图像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6641"/>
            <a:ext cx="9151548" cy="915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Padding and Stride"/>
          <p:cNvSpPr txBox="1">
            <a:spLocks noGrp="1"/>
          </p:cNvSpPr>
          <p:nvPr>
            <p:ph type="title"/>
          </p:nvPr>
        </p:nvSpPr>
        <p:spPr>
          <a:xfrm>
            <a:off x="2032785" y="2348662"/>
            <a:ext cx="5078430" cy="173344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 sz="6600"/>
              <a:t>填充和步幅</a:t>
            </a:r>
            <a:endParaRPr sz="6600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填充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Given a 32 x 32 input imag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6366415" cy="371646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给定输入图像</a:t>
                </a:r>
                <a:r>
                  <a:rPr lang="zh-CN" altLang="en-US" dirty="0"/>
                  <a:t>（</a:t>
                </a:r>
                <a:r>
                  <a:rPr lang="en-US" altLang="ja-JP" dirty="0"/>
                  <a:t>32 </a:t>
                </a:r>
                <a:r>
                  <a:rPr lang="en-US" dirty="0"/>
                  <a:t>x 32</a:t>
                </a:r>
                <a:r>
                  <a:rPr lang="zh-CN" altLang="en-US" dirty="0"/>
                  <a:t>）</a:t>
                </a:r>
                <a:endParaRPr lang="ja-JP" altLang="en-US"/>
              </a:p>
              <a:p>
                <a:r>
                  <a:rPr lang="zh-CN" altLang="en-US" dirty="0"/>
                  <a:t>应用</a:t>
                </a:r>
                <a:r>
                  <a:rPr lang="en-US" altLang="ja-JP" dirty="0"/>
                  <a:t>5 </a:t>
                </a:r>
                <a:r>
                  <a:rPr lang="en-US" dirty="0"/>
                  <a:t>x 5</a:t>
                </a:r>
                <a:r>
                  <a:rPr lang="zh-CN" altLang="en-US" dirty="0"/>
                  <a:t>大小的 卷积</a:t>
                </a:r>
                <a:r>
                  <a:rPr lang="ja-JP" altLang="en-US"/>
                  <a:t>核</a:t>
                </a:r>
                <a:endParaRPr lang="en-US" altLang="ja-JP" dirty="0"/>
              </a:p>
              <a:p>
                <a:r>
                  <a:rPr lang="zh-CN" altLang="en-US" dirty="0"/>
                  <a:t>第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层得到输出大小</a:t>
                </a:r>
                <a:r>
                  <a:rPr lang="en-US" altLang="ja-JP" dirty="0"/>
                  <a:t>28 </a:t>
                </a:r>
                <a:r>
                  <a:rPr lang="en-US" dirty="0"/>
                  <a:t>x 28</a:t>
                </a:r>
                <a:endParaRPr lang="ja-JP" altLang="en-US"/>
              </a:p>
              <a:p>
                <a:r>
                  <a:rPr lang="zh-CN" altLang="en-US" dirty="0"/>
                  <a:t>第</a:t>
                </a:r>
                <a:r>
                  <a:rPr lang="en-US" altLang="zh-CN" dirty="0"/>
                  <a:t>7</a:t>
                </a:r>
                <a:r>
                  <a:rPr lang="zh-CN" altLang="en-US" dirty="0"/>
                  <a:t>层得到输出大小</a:t>
                </a:r>
                <a:r>
                  <a:rPr lang="en-US" altLang="ja-JP" dirty="0"/>
                  <a:t>4 </a:t>
                </a:r>
                <a:r>
                  <a:rPr lang="en-US" dirty="0"/>
                  <a:t>x 4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更大的卷积核可以更快地减小输出 </a:t>
                </a:r>
              </a:p>
              <a:p>
                <a:r>
                  <a:rPr lang="ja-JP" altLang="en-US"/>
                  <a:t>形状从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ja-JP" altLang="en-US"/>
                  <a:t>减少到</a:t>
                </a:r>
                <a:endParaRPr lang="ar-AE" dirty="0"/>
              </a:p>
              <a:p>
                <a:endParaRPr dirty="0"/>
              </a:p>
            </p:txBody>
          </p:sp>
        </mc:Choice>
        <mc:Fallback>
          <p:sp>
            <p:nvSpPr>
              <p:cNvPr id="288" name="Given a 32 x 32 input ima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6366415" cy="3716467"/>
              </a:xfrm>
              <a:prstGeom prst="rect">
                <a:avLst/>
              </a:prstGeom>
              <a:blipFill>
                <a:blip r:embed="rId2"/>
                <a:stretch>
                  <a:fillRect l="-1992"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9" name="Screen Shot 2019-02-15 at 12.21.39 PM.png" descr="Screen Shot 2019-02-15 at 12.21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558" y="633269"/>
            <a:ext cx="1574801" cy="160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Equation"/>
          <p:cNvSpPr txBox="1"/>
          <p:nvPr/>
        </p:nvSpPr>
        <p:spPr>
          <a:xfrm>
            <a:off x="4137754" y="330531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Equation"/>
              <p:cNvSpPr txBox="1"/>
              <p:nvPr/>
            </p:nvSpPr>
            <p:spPr>
              <a:xfrm>
                <a:off x="1687961" y="3742310"/>
                <a:ext cx="3450843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+1)×(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961" y="3742310"/>
                <a:ext cx="3450843" cy="288491"/>
              </a:xfrm>
              <a:prstGeom prst="rect">
                <a:avLst/>
              </a:prstGeom>
              <a:blipFill>
                <a:blip r:embed="rId4"/>
                <a:stretch>
                  <a:fillRect l="-4029" r="-17216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2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816" y="2382699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816" y="28345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999" y="2382699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999" y="2827460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816" y="3286387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Screen Shot 2019-02-15 at 12.21.39 PM.png" descr="Screen Shot 2019-02-15 at 12.21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83" y="3657091"/>
            <a:ext cx="272150" cy="276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183" y="2382699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183" y="2827460"/>
            <a:ext cx="2921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quare"/>
          <p:cNvSpPr/>
          <p:nvPr/>
        </p:nvSpPr>
        <p:spPr>
          <a:xfrm>
            <a:off x="8110466" y="671369"/>
            <a:ext cx="381001" cy="381001"/>
          </a:xfrm>
          <a:prstGeom prst="rect">
            <a:avLst/>
          </a:prstGeom>
          <a:ln w="76200"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1" name="Square"/>
          <p:cNvSpPr/>
          <p:nvPr/>
        </p:nvSpPr>
        <p:spPr>
          <a:xfrm>
            <a:off x="7005566" y="1783032"/>
            <a:ext cx="381001" cy="381001"/>
          </a:xfrm>
          <a:prstGeom prst="rect">
            <a:avLst/>
          </a:prstGeom>
          <a:ln w="76200"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卷积</a:t>
            </a:r>
            <a:endParaRPr lang="en-US" altLang="ja-JP" dirty="0"/>
          </a:p>
          <a:p>
            <a:pPr lvl="1"/>
            <a:r>
              <a:rPr lang="ja-JP" altLang="en-US"/>
              <a:t>平移不变性和局部性 </a:t>
            </a:r>
            <a:endParaRPr lang="en-US" altLang="ja-JP" dirty="0"/>
          </a:p>
          <a:p>
            <a:pPr lvl="1"/>
            <a:r>
              <a:rPr lang="ja-JP" altLang="en-US"/>
              <a:t>卷积层</a:t>
            </a:r>
          </a:p>
          <a:p>
            <a:pPr lvl="1"/>
            <a:r>
              <a:rPr lang="ja-JP" altLang="en-US"/>
              <a:t>填充和步幅</a:t>
            </a:r>
          </a:p>
          <a:p>
            <a:r>
              <a:rPr lang="ja-JP" altLang="en-US"/>
              <a:t>多个输入和输出通道</a:t>
            </a:r>
            <a:endParaRPr lang="en-US" altLang="ja-JP" dirty="0"/>
          </a:p>
          <a:p>
            <a:r>
              <a:rPr lang="ja-JP" altLang="en-US"/>
              <a:t>池化</a:t>
            </a:r>
          </a:p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2838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填充</a:t>
            </a:r>
            <a:endParaRPr dirty="0"/>
          </a:p>
        </p:txBody>
      </p:sp>
      <p:sp>
        <p:nvSpPr>
          <p:cNvPr id="304" name="Padding adds rows/columns around input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5729226" cy="157585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填充</a:t>
            </a:r>
            <a:r>
              <a:rPr lang="zh-CN" altLang="en-US" dirty="0"/>
              <a:t>： 在输入周围添加额外的行 </a:t>
            </a:r>
            <a:r>
              <a:rPr lang="en-US" altLang="zh-CN" dirty="0"/>
              <a:t>/</a:t>
            </a:r>
            <a:r>
              <a:rPr lang="zh-CN" altLang="en-US" dirty="0"/>
              <a:t> 列</a:t>
            </a:r>
            <a:endParaRPr dirty="0"/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9" y="1477467"/>
            <a:ext cx="5657611" cy="2377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ame_padding_no_strides.gif" descr="same_padding_no_stride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30" y="174189"/>
            <a:ext cx="3033135" cy="344779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Equation"/>
              <p:cNvSpPr txBox="1"/>
              <p:nvPr/>
            </p:nvSpPr>
            <p:spPr>
              <a:xfrm>
                <a:off x="1177852" y="4435257"/>
                <a:ext cx="3749456" cy="2006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0×0+0×1+0×2+0×3=0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52" y="4435257"/>
                <a:ext cx="3749456" cy="200610"/>
              </a:xfrm>
              <a:prstGeom prst="rect">
                <a:avLst/>
              </a:prstGeom>
              <a:blipFill>
                <a:blip r:embed="rId4"/>
                <a:stretch>
                  <a:fillRect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填充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Padding      rows and      columns, output shape will b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填充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 行</a:t>
                </a:r>
                <a:r>
                  <a:rPr lang="en-US" dirty="0" err="1"/>
                  <a:t>和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1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dirty="0"/>
                  <a:t> </a:t>
                </a:r>
                <a:r>
                  <a:rPr lang="en-US" dirty="0" err="1"/>
                  <a:t>列</a:t>
                </a:r>
                <a:r>
                  <a:rPr lang="zh-CN" altLang="en-US" dirty="0"/>
                  <a:t>，则输出为：</a:t>
                </a:r>
                <a:endParaRPr lang="en-US" altLang="zh-CN" dirty="0"/>
              </a:p>
              <a:p>
                <a:endParaRPr dirty="0"/>
              </a:p>
              <a:p>
                <a:endParaRPr dirty="0"/>
              </a:p>
              <a:p>
                <a:r>
                  <a:rPr lang="ja-JP" altLang="en-US"/>
                  <a:t>通常取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为奇数</a:t>
                </a:r>
                <a:r>
                  <a:rPr dirty="0"/>
                  <a:t> :</a:t>
                </a:r>
                <a:r>
                  <a:rPr lang="zh-CN" altLang="en-US" dirty="0"/>
                  <a:t> 在上下两侧</a:t>
                </a:r>
                <a:r>
                  <a:rPr lang="ja-JP" altLang="en-US"/>
                  <a:t>填充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为偶数 </a:t>
                </a:r>
                <a:r>
                  <a:rPr dirty="0"/>
                  <a:t>:</a:t>
                </a:r>
                <a:r>
                  <a:rPr lang="zh-CN" altLang="en-US" dirty="0"/>
                  <a:t> 在上侧</a:t>
                </a:r>
                <a:r>
                  <a:rPr lang="ja-JP" altLang="en-US"/>
                  <a:t>填充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⌈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/2⌉</m:t>
                    </m:r>
                  </m:oMath>
                </a14:m>
                <a:r>
                  <a:rPr dirty="0"/>
                  <a:t>,</a:t>
                </a:r>
                <a:r>
                  <a:rPr lang="zh-CN" altLang="en-US" dirty="0"/>
                  <a:t>在下侧填充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⌊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/2⌋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10" name="Padding      rows and      columns, output shape will b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Equation"/>
              <p:cNvSpPr txBox="1"/>
              <p:nvPr/>
            </p:nvSpPr>
            <p:spPr>
              <a:xfrm>
                <a:off x="2299804" y="1672511"/>
                <a:ext cx="4290392" cy="2644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+1)×(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04" y="1672511"/>
                <a:ext cx="4290392" cy="264450"/>
              </a:xfrm>
              <a:prstGeom prst="rect">
                <a:avLst/>
              </a:prstGeom>
              <a:blipFill>
                <a:blip r:embed="rId3"/>
                <a:stretch>
                  <a:fillRect l="-2950" t="-4762" r="-16519" b="-7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Equation"/>
          <p:cNvSpPr txBox="1"/>
          <p:nvPr/>
        </p:nvSpPr>
        <p:spPr>
          <a:xfrm>
            <a:off x="1832567" y="117570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4" name="Equation"/>
          <p:cNvSpPr txBox="1"/>
          <p:nvPr/>
        </p:nvSpPr>
        <p:spPr>
          <a:xfrm>
            <a:off x="3451161" y="238915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5" name="Equation"/>
          <p:cNvSpPr txBox="1"/>
          <p:nvPr/>
        </p:nvSpPr>
        <p:spPr>
          <a:xfrm>
            <a:off x="5593201" y="238915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6" name="Equation"/>
          <p:cNvSpPr txBox="1"/>
          <p:nvPr/>
        </p:nvSpPr>
        <p:spPr>
          <a:xfrm>
            <a:off x="1880674" y="283717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7" name="Equation"/>
          <p:cNvSpPr txBox="1"/>
          <p:nvPr/>
        </p:nvSpPr>
        <p:spPr>
          <a:xfrm>
            <a:off x="3011405" y="283717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8" name="Equation"/>
          <p:cNvSpPr txBox="1"/>
          <p:nvPr/>
        </p:nvSpPr>
        <p:spPr>
          <a:xfrm>
            <a:off x="1993290" y="327248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9" name="Equation"/>
          <p:cNvSpPr txBox="1"/>
          <p:nvPr/>
        </p:nvSpPr>
        <p:spPr>
          <a:xfrm>
            <a:off x="3126317" y="325483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20" name="Equation"/>
          <p:cNvSpPr txBox="1"/>
          <p:nvPr/>
        </p:nvSpPr>
        <p:spPr>
          <a:xfrm>
            <a:off x="4949871" y="325483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tr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步幅</a:t>
            </a:r>
            <a:endParaRPr dirty="0"/>
          </a:p>
        </p:txBody>
      </p:sp>
      <p:sp>
        <p:nvSpPr>
          <p:cNvPr id="323" name="Padding reduces shape linearly with #layer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179082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填充降低的输出大小与层数线性相关 </a:t>
            </a:r>
          </a:p>
          <a:p>
            <a:pPr lvl="1"/>
            <a:r>
              <a:rPr lang="zh-CN" altLang="en-US" dirty="0"/>
              <a:t>给定输入大小</a:t>
            </a:r>
            <a:r>
              <a:rPr lang="en-US" altLang="zh-CN" dirty="0"/>
              <a:t>224*224</a:t>
            </a:r>
            <a:r>
              <a:rPr lang="zh-CN" altLang="en-US" dirty="0"/>
              <a:t>，在使用</a:t>
            </a:r>
            <a:r>
              <a:rPr lang="en-US" altLang="zh-CN" dirty="0"/>
              <a:t>5*5</a:t>
            </a:r>
            <a:r>
              <a:rPr lang="zh-CN" altLang="en-US" dirty="0"/>
              <a:t>卷积核的情况下，需要</a:t>
            </a:r>
            <a:r>
              <a:rPr lang="en-US" altLang="zh-CN" dirty="0"/>
              <a:t>44</a:t>
            </a:r>
            <a:r>
              <a:rPr lang="zh-CN" altLang="en-US" dirty="0"/>
              <a:t>层将输出降低到</a:t>
            </a:r>
            <a:r>
              <a:rPr lang="en-US" altLang="zh-CN" dirty="0"/>
              <a:t>4*4 </a:t>
            </a:r>
            <a:endParaRPr lang="en-US" dirty="0"/>
          </a:p>
          <a:p>
            <a:pPr lvl="1"/>
            <a:r>
              <a:rPr lang="ja-JP" altLang="en-US"/>
              <a:t>需要大量的计算</a:t>
            </a:r>
            <a:endParaRPr dirty="0"/>
          </a:p>
        </p:txBody>
      </p:sp>
      <p:pic>
        <p:nvPicPr>
          <p:cNvPr id="32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64" y="2975605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64" y="3387200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64" y="3798795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64" y="4210390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0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0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0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0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9" y="2816595"/>
            <a:ext cx="1790701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59" y="3565895"/>
            <a:ext cx="292101" cy="29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tr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步幅</a:t>
            </a:r>
            <a:endParaRPr dirty="0"/>
          </a:p>
        </p:txBody>
      </p:sp>
      <p:sp>
        <p:nvSpPr>
          <p:cNvPr id="372" name="Stride is the #rows/#columns per slid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步幅是指行</a:t>
            </a:r>
            <a:r>
              <a:rPr lang="en-US" altLang="zh-CN" dirty="0"/>
              <a:t>/</a:t>
            </a:r>
            <a:r>
              <a:rPr lang="zh-CN" altLang="en-US" dirty="0"/>
              <a:t>列的滑动步长 </a:t>
            </a:r>
          </a:p>
        </p:txBody>
      </p:sp>
      <p:pic>
        <p:nvPicPr>
          <p:cNvPr id="373" name="Screen Shot 2019-02-15 at 10.16.50 AM.png" descr="Screen Shot 2019-02-15 at 10.16.5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72" y="2030997"/>
            <a:ext cx="4215367" cy="2028448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trides of 3 and 2 for height and width"/>
          <p:cNvSpPr txBox="1"/>
          <p:nvPr/>
        </p:nvSpPr>
        <p:spPr>
          <a:xfrm>
            <a:off x="635666" y="1682344"/>
            <a:ext cx="261866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例</a:t>
            </a:r>
            <a:r>
              <a:rPr lang="zh-CN" altLang="en-US" dirty="0"/>
              <a:t>：高度</a:t>
            </a:r>
            <a:r>
              <a:rPr lang="en-US" altLang="zh-CN" dirty="0"/>
              <a:t>3 </a:t>
            </a:r>
            <a:r>
              <a:rPr lang="zh-CN" altLang="en-US" dirty="0"/>
              <a:t>宽度</a:t>
            </a:r>
            <a:r>
              <a:rPr lang="en-US" altLang="zh-CN" dirty="0"/>
              <a:t>2 </a:t>
            </a:r>
            <a:r>
              <a:rPr lang="zh-CN" altLang="en-US" dirty="0"/>
              <a:t>的步幅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Equation"/>
              <p:cNvSpPr txBox="1"/>
              <p:nvPr/>
            </p:nvSpPr>
            <p:spPr>
              <a:xfrm>
                <a:off x="1329884" y="4244429"/>
                <a:ext cx="3071394" cy="4444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0×0+0×1+1×2+2×3=8</m:t>
                          </m:r>
                        </m:e>
                        <m:e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0×0+6×1+0×2+0×3=6</m:t>
                          </m:r>
                        </m:e>
                      </m:eqArr>
                    </m:oMath>
                  </m:oMathPara>
                </a14:m>
                <a:endParaRPr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884" y="4244429"/>
                <a:ext cx="3071394" cy="444400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6" name="no_padding_strides.gif" descr="no_padding_strides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14853" y="190102"/>
            <a:ext cx="3397415" cy="3328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tr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步幅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Given stride     for the height and stride     for the width,  the output shape i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给出高度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和宽度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的步幅，输出形状是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如果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endParaRPr lang="en-US" altLang="ja-JP" dirty="0"/>
              </a:p>
              <a:p>
                <a:r>
                  <a:rPr lang="ja-JP" altLang="en-US"/>
                  <a:t>如果输入高度和宽度可以被步幅整除</a:t>
                </a:r>
                <a:endParaRPr dirty="0"/>
              </a:p>
            </p:txBody>
          </p:sp>
        </mc:Choice>
        <mc:Fallback xmlns="">
          <p:sp>
            <p:nvSpPr>
              <p:cNvPr id="379" name="Given stride     for the height and stride     for the width,  the output shape i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700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Equation"/>
          <p:cNvSpPr txBox="1"/>
          <p:nvPr/>
        </p:nvSpPr>
        <p:spPr>
          <a:xfrm>
            <a:off x="2374430" y="116457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81" name="Equation"/>
          <p:cNvSpPr txBox="1"/>
          <p:nvPr/>
        </p:nvSpPr>
        <p:spPr>
          <a:xfrm>
            <a:off x="5987719" y="116457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Equation"/>
              <p:cNvSpPr txBox="1"/>
              <p:nvPr/>
            </p:nvSpPr>
            <p:spPr>
              <a:xfrm>
                <a:off x="610253" y="1689149"/>
                <a:ext cx="5538265" cy="272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⌋×⌊(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" y="1689149"/>
                <a:ext cx="5538265" cy="272832"/>
              </a:xfrm>
              <a:prstGeom prst="rect">
                <a:avLst/>
              </a:prstGeom>
              <a:blipFill>
                <a:blip r:embed="rId3"/>
                <a:stretch>
                  <a:fillRect l="-2523" r="-16972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3" name="Equation"/>
          <p:cNvSpPr txBox="1"/>
          <p:nvPr/>
        </p:nvSpPr>
        <p:spPr>
          <a:xfrm>
            <a:off x="1382796" y="274490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84" name="Equation"/>
          <p:cNvSpPr txBox="1"/>
          <p:nvPr/>
        </p:nvSpPr>
        <p:spPr>
          <a:xfrm>
            <a:off x="3536804" y="274392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Equation"/>
              <p:cNvSpPr txBox="1"/>
              <p:nvPr/>
            </p:nvSpPr>
            <p:spPr>
              <a:xfrm>
                <a:off x="610253" y="3004849"/>
                <a:ext cx="4217942" cy="272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⌋×⌊(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" y="3004849"/>
                <a:ext cx="4217942" cy="272832"/>
              </a:xfrm>
              <a:prstGeom prst="rect">
                <a:avLst/>
              </a:prstGeom>
              <a:blipFill>
                <a:blip r:embed="rId4"/>
                <a:stretch>
                  <a:fillRect l="-3313" r="-15663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6" name="Equation"/>
              <p:cNvSpPr txBox="1"/>
              <p:nvPr/>
            </p:nvSpPr>
            <p:spPr>
              <a:xfrm>
                <a:off x="610253" y="4283072"/>
                <a:ext cx="1821288" cy="2624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" y="4283072"/>
                <a:ext cx="1821288" cy="262494"/>
              </a:xfrm>
              <a:prstGeom prst="rect">
                <a:avLst/>
              </a:prstGeom>
              <a:blipFill>
                <a:blip r:embed="rId5"/>
                <a:stretch>
                  <a:fillRect l="-7692" r="-25874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creen Shot 2019-02-15 at 9.55.00 AM.png" descr="Screen Shot 2019-02-15 at 9.55.0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69" cy="5236575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Multiple Input and Output Channels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5351264" cy="1205096"/>
          </a:xfrm>
          <a:prstGeom prst="rect">
            <a:avLst/>
          </a:prstGeom>
        </p:spPr>
        <p:txBody>
          <a:bodyPr>
            <a:normAutofit/>
          </a:bodyPr>
          <a:lstStyle>
            <a:lvl1pPr defTabSz="338327">
              <a:defRPr sz="2960">
                <a:solidFill>
                  <a:srgbClr val="FFFFFF"/>
                </a:solidFill>
              </a:defRPr>
            </a:lvl1pPr>
          </a:lstStyle>
          <a:p>
            <a:r>
              <a:rPr lang="ja-JP" altLang="en-US" sz="4000"/>
              <a:t>多个输入和输出通道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392" name="Color image may have three RGB channe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彩色图像可能有</a:t>
            </a:r>
            <a:r>
              <a:rPr lang="zh-CN" altLang="en-US" dirty="0"/>
              <a:t> </a:t>
            </a:r>
            <a:r>
              <a:rPr lang="en-US" dirty="0"/>
              <a:t>RGB</a:t>
            </a:r>
            <a:r>
              <a:rPr lang="zh-CN" altLang="en-US" dirty="0"/>
              <a:t> </a:t>
            </a:r>
            <a:r>
              <a:rPr lang="ja-JP" altLang="en-US"/>
              <a:t>三个通道</a:t>
            </a:r>
          </a:p>
          <a:p>
            <a:r>
              <a:rPr lang="ja-JP" altLang="en-US"/>
              <a:t>转换为灰度会丢失信息</a:t>
            </a:r>
            <a:endParaRPr dirty="0"/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021" y="1878444"/>
            <a:ext cx="3317958" cy="3317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creen Shot 2019-02-15 at 12.07.22 PM.png" descr="Screen Shot 2019-02-15 at 12.07.2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299" y="1878444"/>
            <a:ext cx="9252598" cy="3317957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397" name="Color image may have three RGB channe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彩色图像可能有</a:t>
            </a:r>
            <a:r>
              <a:rPr lang="zh-CN" altLang="en-US" dirty="0"/>
              <a:t> </a:t>
            </a:r>
            <a:r>
              <a:rPr lang="en-US" dirty="0"/>
              <a:t>RGB</a:t>
            </a:r>
            <a:r>
              <a:rPr lang="zh-CN" altLang="en-US" dirty="0"/>
              <a:t> </a:t>
            </a:r>
            <a:r>
              <a:rPr lang="ja-JP" altLang="en-US"/>
              <a:t>三个通道</a:t>
            </a:r>
          </a:p>
          <a:p>
            <a:r>
              <a:rPr lang="ja-JP" altLang="en-US"/>
              <a:t>转换为灰度会丢失信息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400" name="Have a kernel for each channel, and then sum results over channel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每个通道都有一个卷积核，结果是所 有通道卷积结果的和 </a:t>
            </a:r>
          </a:p>
        </p:txBody>
      </p:sp>
      <p:pic>
        <p:nvPicPr>
          <p:cNvPr id="401" name="Screen Shot 2019-02-15 at 12.45.50 PM.png" descr="Screen Shot 2019-02-15 at 12.45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90" y="2072938"/>
            <a:ext cx="5311748" cy="229799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Equation"/>
              <p:cNvSpPr txBox="1"/>
              <p:nvPr/>
            </p:nvSpPr>
            <p:spPr>
              <a:xfrm>
                <a:off x="6121046" y="2416782"/>
                <a:ext cx="2835343" cy="7390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(1×1+2×2+4×3+5×4)</m:t>
                            </m:r>
                          </m:e>
                        </m:m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+(0×0+1×1+3×2+4×3)</m:t>
                            </m:r>
                          </m:e>
                        </m:m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=56</m:t>
                            </m:r>
                          </m:e>
                        </m:mr>
                      </m:m>
                    </m:oMath>
                  </m:oMathPara>
                </a14:m>
                <a:endParaRPr sz="1700"/>
              </a:p>
            </p:txBody>
          </p:sp>
        </mc:Choice>
        <mc:Fallback xmlns="">
          <p:sp>
            <p:nvSpPr>
              <p:cNvPr id="4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46" y="2416782"/>
                <a:ext cx="2835343" cy="739026"/>
              </a:xfrm>
              <a:prstGeom prst="rect">
                <a:avLst/>
              </a:prstGeom>
              <a:blipFill>
                <a:blip r:embed="rId3"/>
                <a:stretch>
                  <a:fillRect l="-3571" t="-3390" r="-7143" b="-2033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405" name="inpu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                        </a:t>
            </a:r>
            <a:r>
              <a:rPr lang="ja-JP" altLang="en-US"/>
              <a:t>输入</a:t>
            </a:r>
            <a:endParaRPr dirty="0"/>
          </a:p>
          <a:p>
            <a:r>
              <a:rPr dirty="0"/>
              <a:t>                        </a:t>
            </a:r>
            <a:r>
              <a:rPr lang="zh-CN" altLang="en-US" dirty="0"/>
              <a:t>卷积</a:t>
            </a:r>
            <a:r>
              <a:rPr lang="ja-JP" altLang="en-US"/>
              <a:t>核</a:t>
            </a:r>
            <a:endParaRPr dirty="0"/>
          </a:p>
          <a:p>
            <a:r>
              <a:rPr dirty="0"/>
              <a:t>                    </a:t>
            </a:r>
            <a:r>
              <a:rPr lang="ja-JP" altLang="en-US"/>
              <a:t>输出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Equation"/>
              <p:cNvSpPr txBox="1"/>
              <p:nvPr/>
            </p:nvSpPr>
            <p:spPr>
              <a:xfrm>
                <a:off x="687075" y="1027245"/>
                <a:ext cx="1857475" cy="2863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5" y="1027245"/>
                <a:ext cx="1857475" cy="286358"/>
              </a:xfrm>
              <a:prstGeom prst="rect">
                <a:avLst/>
              </a:prstGeom>
              <a:blipFill>
                <a:blip r:embed="rId2"/>
                <a:stretch>
                  <a:fillRect l="-680" b="-521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Equation"/>
              <p:cNvSpPr txBox="1"/>
              <p:nvPr/>
            </p:nvSpPr>
            <p:spPr>
              <a:xfrm>
                <a:off x="687075" y="1470065"/>
                <a:ext cx="1910510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5" y="1470065"/>
                <a:ext cx="1910510" cy="288491"/>
              </a:xfrm>
              <a:prstGeom prst="rect">
                <a:avLst/>
              </a:prstGeom>
              <a:blipFill>
                <a:blip r:embed="rId3"/>
                <a:stretch>
                  <a:fillRect l="-1974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Equation"/>
              <p:cNvSpPr txBox="1"/>
              <p:nvPr/>
            </p:nvSpPr>
            <p:spPr>
              <a:xfrm>
                <a:off x="748035" y="1897601"/>
                <a:ext cx="1480046" cy="2863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35" y="1897601"/>
                <a:ext cx="1480046" cy="286357"/>
              </a:xfrm>
              <a:prstGeom prst="rect">
                <a:avLst/>
              </a:prstGeom>
              <a:blipFill>
                <a:blip r:embed="rId4"/>
                <a:stretch>
                  <a:fillRect l="-4274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Equation"/>
              <p:cNvSpPr txBox="1"/>
              <p:nvPr/>
            </p:nvSpPr>
            <p:spPr>
              <a:xfrm>
                <a:off x="2880106" y="2842345"/>
                <a:ext cx="3088615" cy="10626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40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06" y="2842345"/>
                <a:ext cx="3088615" cy="1062637"/>
              </a:xfrm>
              <a:prstGeom prst="rect">
                <a:avLst/>
              </a:prstGeom>
              <a:blipFill>
                <a:blip r:embed="rId5"/>
                <a:stretch>
                  <a:fillRect l="-12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 Shot 2019-02-15 at 9.56.37 AM.png" descr="Screen Shot 2019-02-15 at 9.56.3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8522"/>
            <a:ext cx="9170292" cy="659422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onvolutions"/>
          <p:cNvSpPr txBox="1"/>
          <p:nvPr/>
        </p:nvSpPr>
        <p:spPr>
          <a:xfrm>
            <a:off x="2277695" y="-378522"/>
            <a:ext cx="4761608" cy="26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5100" b="1">
                <a:solidFill>
                  <a:srgbClr val="FFFFFF"/>
                </a:solidFill>
              </a:defRPr>
            </a:lvl1pPr>
          </a:lstStyle>
          <a:p>
            <a:r>
              <a:rPr lang="ja-JP" altLang="en-US" sz="16600">
                <a:latin typeface="American Typewriter" panose="02090604020004020304" pitchFamily="18" charset="77"/>
              </a:rPr>
              <a:t>卷积</a:t>
            </a:r>
            <a:endParaRPr dirty="0">
              <a:latin typeface="American Typewriter" panose="02090604020004020304" pitchFamily="18" charset="77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Multiple Out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多个输出通道</a:t>
            </a:r>
            <a:endParaRPr dirty="0"/>
          </a:p>
        </p:txBody>
      </p:sp>
      <p:sp>
        <p:nvSpPr>
          <p:cNvPr id="412" name="No matter how many inputs channels, so far we always get single output channel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627751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无论有多少输入通道，到目前为止我们只用到单输出通道</a:t>
            </a:r>
          </a:p>
          <a:p>
            <a:r>
              <a:rPr lang="ja-JP" altLang="en-US"/>
              <a:t>我们可以有多个</a:t>
            </a:r>
            <a:r>
              <a:rPr lang="en-US" altLang="ja-JP" dirty="0"/>
              <a:t>3-</a:t>
            </a:r>
            <a:r>
              <a:rPr lang="en-US" dirty="0"/>
              <a:t>D</a:t>
            </a:r>
            <a:r>
              <a:rPr lang="zh-CN" altLang="en-US" dirty="0"/>
              <a:t>卷积核</a:t>
            </a:r>
            <a:r>
              <a:rPr lang="ja-JP" altLang="en-US"/>
              <a:t>，每个核生成一个输出通道</a:t>
            </a:r>
          </a:p>
          <a:p>
            <a:endParaRPr lang="en-US" altLang="ja-JP" dirty="0"/>
          </a:p>
          <a:p>
            <a:r>
              <a:rPr lang="ja-JP" altLang="en-US"/>
              <a:t>输入</a:t>
            </a:r>
          </a:p>
          <a:p>
            <a:r>
              <a:rPr lang="ja-JP" altLang="en-US"/>
              <a:t>内核</a:t>
            </a:r>
          </a:p>
          <a:p>
            <a:r>
              <a:rPr lang="ja-JP" altLang="en-US"/>
              <a:t>输出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Equation"/>
              <p:cNvSpPr txBox="1"/>
              <p:nvPr/>
            </p:nvSpPr>
            <p:spPr>
              <a:xfrm>
                <a:off x="1682798" y="2695600"/>
                <a:ext cx="1857475" cy="2863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1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98" y="2695600"/>
                <a:ext cx="1857475" cy="286357"/>
              </a:xfrm>
              <a:prstGeom prst="rect">
                <a:avLst/>
              </a:prstGeom>
              <a:blipFill>
                <a:blip r:embed="rId2"/>
                <a:stretch>
                  <a:fillRect l="-1361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Equation"/>
              <p:cNvSpPr txBox="1"/>
              <p:nvPr/>
            </p:nvSpPr>
            <p:spPr>
              <a:xfrm>
                <a:off x="1605480" y="3126229"/>
                <a:ext cx="2473875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480" y="3126229"/>
                <a:ext cx="2473875" cy="288491"/>
              </a:xfrm>
              <a:prstGeom prst="rect">
                <a:avLst/>
              </a:prstGeom>
              <a:blipFill>
                <a:blip r:embed="rId3"/>
                <a:stretch>
                  <a:fillRect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Equation"/>
              <p:cNvSpPr txBox="1"/>
              <p:nvPr/>
            </p:nvSpPr>
            <p:spPr>
              <a:xfrm>
                <a:off x="1680315" y="3571993"/>
                <a:ext cx="2043410" cy="2863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1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15" y="3571993"/>
                <a:ext cx="2043410" cy="286358"/>
              </a:xfrm>
              <a:prstGeom prst="rect">
                <a:avLst/>
              </a:prstGeom>
              <a:blipFill>
                <a:blip r:embed="rId4"/>
                <a:stretch>
                  <a:fillRect l="-1863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Equation"/>
              <p:cNvSpPr txBox="1"/>
              <p:nvPr/>
            </p:nvSpPr>
            <p:spPr>
              <a:xfrm>
                <a:off x="5050143" y="2845880"/>
                <a:ext cx="2675692" cy="3912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,:,:,: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4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143" y="2845880"/>
                <a:ext cx="2675692" cy="391219"/>
              </a:xfrm>
              <a:prstGeom prst="rect">
                <a:avLst/>
              </a:prstGeom>
              <a:blipFill>
                <a:blip r:embed="rId5"/>
                <a:stretch>
                  <a:fillRect l="-2370" b="-3437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Equation"/>
              <p:cNvSpPr txBox="1"/>
              <p:nvPr/>
            </p:nvSpPr>
            <p:spPr>
              <a:xfrm>
                <a:off x="5165285" y="3408653"/>
                <a:ext cx="2233661" cy="3758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4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85" y="3408653"/>
                <a:ext cx="2233661" cy="375876"/>
              </a:xfrm>
              <a:prstGeom prst="rect">
                <a:avLst/>
              </a:prstGeom>
              <a:blipFill>
                <a:blip r:embed="rId6"/>
                <a:stretch>
                  <a:fillRect l="-5650" r="-4520" b="-3548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Multiple Input/Out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多个输入和输出通道</a:t>
            </a:r>
            <a:endParaRPr dirty="0"/>
          </a:p>
        </p:txBody>
      </p:sp>
      <p:sp>
        <p:nvSpPr>
          <p:cNvPr id="420" name="Each output channel may recognize a particular patter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每个输出通道可以识别特定模式</a:t>
            </a:r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输入通道内核识别并组合输入中的模式</a:t>
            </a:r>
            <a:endParaRPr dirty="0"/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18" y="1704394"/>
            <a:ext cx="1094508" cy="109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Screen Shot 2019-02-15 at 1.04.33 PM.png" descr="Screen Shot 2019-02-15 at 1.04.3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98" y="2028263"/>
            <a:ext cx="40677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9-02-15 at 1.04.28 PM.png" descr="Screen Shot 2019-02-15 at 1.04.2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779" y="2023834"/>
            <a:ext cx="45502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creen Shot 2019-02-15 at 1.04.21 PM.png" descr="Screen Shot 2019-02-15 at 1.04.2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937" y="2026341"/>
            <a:ext cx="44375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Screen Shot 2019-02-15 at 1.04.39 PM.png" descr="Screen Shot 2019-02-15 at 1.04.39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756" y="2034613"/>
            <a:ext cx="431075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Screen Shot 2019-02-15 at 1.04.46 PM.png" descr="Screen Shot 2019-02-15 at 1.04.46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955" y="2028263"/>
            <a:ext cx="394448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Screen Shot 2019-02-15 at 1.05.35 PM.png" descr="Screen Shot 2019-02-15 at 1.05.35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186" y="2032691"/>
            <a:ext cx="396447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1 x 1 Convolutional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1x1 </a:t>
            </a:r>
            <a:r>
              <a:rPr lang="ja-JP" altLang="en-US"/>
              <a:t>卷积层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0" name="is a popular choice. It doesn’t recognize spatial patterns, but fuse channels.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 defTabSz="448055">
                  <a:buSzTx/>
                  <a:buNone/>
                  <a:defRPr sz="235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ja-JP" altLang="en-US"/>
                  <a:t>是一个受欢迎的选择。 </a:t>
                </a:r>
                <a:endParaRPr lang="en-US" altLang="ja-JP" dirty="0"/>
              </a:p>
              <a:p>
                <a:pPr marL="0" indent="0" defTabSz="448055">
                  <a:buSzTx/>
                  <a:buNone/>
                  <a:defRPr sz="2352"/>
                </a:pPr>
                <a:r>
                  <a:rPr lang="ja-JP" altLang="en-US"/>
                  <a:t>它不识别空间模式，</a:t>
                </a:r>
                <a:r>
                  <a:rPr lang="zh-CN" altLang="en-US" dirty="0"/>
                  <a:t>只</a:t>
                </a:r>
                <a:r>
                  <a:rPr lang="ja-JP" altLang="en-US"/>
                  <a:t>是融合通道。</a:t>
                </a:r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/>
              </a:p>
              <a:p>
                <a:pPr marL="0" indent="0" defTabSz="448055">
                  <a:buSzTx/>
                  <a:buNone/>
                  <a:defRPr sz="2352"/>
                </a:pPr>
                <a:endParaRPr lang="en-US" altLang="ja-JP" dirty="0"/>
              </a:p>
              <a:p>
                <a:pPr marL="0" indent="0" defTabSz="448055">
                  <a:buSzTx/>
                  <a:buNone/>
                  <a:defRPr sz="2352"/>
                </a:pPr>
                <a:r>
                  <a:rPr lang="ja-JP" altLang="en-US"/>
                  <a:t>相当于具有输入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和重量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的</a:t>
                </a:r>
                <a:r>
                  <a:rPr lang="zh-CN" altLang="en-US" sz="2352" dirty="0"/>
                  <a:t>稠密层 </a:t>
                </a:r>
                <a:r>
                  <a:rPr lang="ja-JP" altLang="en-US"/>
                  <a:t>。</a:t>
                </a:r>
                <a:endParaRPr dirty="0"/>
              </a:p>
            </p:txBody>
          </p:sp>
        </mc:Choice>
        <mc:Fallback>
          <p:sp>
            <p:nvSpPr>
              <p:cNvPr id="430" name="is a popular choice. It doesn’t recognize spatial patterns, but fuse channel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1" name="Equation"/>
          <p:cNvSpPr txBox="1"/>
          <p:nvPr/>
        </p:nvSpPr>
        <p:spPr>
          <a:xfrm>
            <a:off x="406838" y="110214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432" name="Screen Shot 2019-02-15 at 1.13.31 PM.png" descr="Screen Shot 2019-02-15 at 1.13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79" y="1948848"/>
            <a:ext cx="5044821" cy="1889185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Equation"/>
          <p:cNvSpPr txBox="1"/>
          <p:nvPr/>
        </p:nvSpPr>
        <p:spPr>
          <a:xfrm>
            <a:off x="4230011" y="388456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434" name="Equation"/>
          <p:cNvSpPr txBox="1"/>
          <p:nvPr/>
        </p:nvSpPr>
        <p:spPr>
          <a:xfrm>
            <a:off x="415904" y="424016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put matrix…">
                <a:extLst>
                  <a:ext uri="{FF2B5EF4-FFF2-40B4-BE49-F238E27FC236}">
                    <a16:creationId xmlns:a16="http://schemas.microsoft.com/office/drawing/2014/main" id="{87754695-D951-C342-83DE-C0C4FC2E36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762" y="1141999"/>
                <a:ext cx="4250238" cy="29423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40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1pPr>
                <a:lvl2pPr marL="621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2pPr>
                <a:lvl3pPr marL="1002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3pPr>
                <a:lvl4pPr marL="1383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4pPr>
                <a:lvl5pPr marL="1764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5pPr>
                <a:lvl6pPr marL="2145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6pPr>
                <a:lvl7pPr marL="2526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7pPr>
                <a:lvl8pPr marL="2907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8pPr>
                <a:lvl9pPr marL="3288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9pPr>
              </a:lstStyle>
              <a:p>
                <a:pPr hangingPunct="1"/>
                <a:endParaRPr lang="en-US" altLang="ja-JP" dirty="0">
                  <a:latin typeface="Cambria Math" panose="02040503050406030204" pitchFamily="18" charset="0"/>
                </a:endParaRPr>
              </a:p>
              <a:p>
                <a:pPr hangingPunct="1"/>
                <a:r>
                  <a:rPr lang="ja-JP" altLang="en-US">
                    <a:latin typeface="Cambria Math" panose="02040503050406030204" pitchFamily="18" charset="0"/>
                  </a:rPr>
                  <a:t>输入</a:t>
                </a:r>
                <a:r>
                  <a:rPr lang="en-US" altLang="ja-JP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ar-AE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i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ar-AE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ar-AE" altLang="zh-CN" dirty="0"/>
                  <a:t> </a:t>
                </a:r>
                <a:endParaRPr lang="ja-JP" altLang="en-US">
                  <a:latin typeface="Cambria Math" panose="02040503050406030204" pitchFamily="18" charset="0"/>
                </a:endParaRPr>
              </a:p>
              <a:p>
                <a:pPr hangingPunct="1"/>
                <a:r>
                  <a:rPr lang="zh-CN" altLang="en-US" dirty="0"/>
                  <a:t>卷积核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ja-JP" altLang="en-US" i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ar-AE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  <m:r>
                          <a:rPr lang="ar-AE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endParaRPr lang="ja-JP" altLang="en-US">
                  <a:latin typeface="Cambria Math" panose="02040503050406030204" pitchFamily="18" charset="0"/>
                </a:endParaRPr>
              </a:p>
              <a:p>
                <a:pPr hangingPunct="1"/>
                <a:r>
                  <a:rPr lang="ja-JP" altLang="en-US"/>
                  <a:t>偏差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endParaRPr lang="ja-JP" altLang="en-US">
                  <a:latin typeface="Cambria Math" panose="02040503050406030204" pitchFamily="18" charset="0"/>
                </a:endParaRPr>
              </a:p>
              <a:p>
                <a:pPr hangingPunct="1"/>
                <a:r>
                  <a:rPr lang="ja-JP" altLang="en-US">
                    <a:latin typeface="Cambria Math" panose="02040503050406030204" pitchFamily="18" charset="0"/>
                  </a:rPr>
                  <a:t>输出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ar-AE" altLang="zh-CN" dirty="0"/>
                  <a:t> </a:t>
                </a:r>
                <a:endParaRPr lang="ja-JP" altLang="en-US">
                  <a:latin typeface="Cambria Math" panose="02040503050406030204" pitchFamily="18" charset="0"/>
                </a:endParaRPr>
              </a:p>
              <a:p>
                <a:pPr hangingPunct="1"/>
                <a:endParaRPr lang="en-US" altLang="ja-JP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input matrix…">
                <a:extLst>
                  <a:ext uri="{FF2B5EF4-FFF2-40B4-BE49-F238E27FC236}">
                    <a16:creationId xmlns:a16="http://schemas.microsoft.com/office/drawing/2014/main" id="{87754695-D951-C342-83DE-C0C4FC2E3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2" y="1141999"/>
                <a:ext cx="4250238" cy="2942322"/>
              </a:xfrm>
              <a:prstGeom prst="rect">
                <a:avLst/>
              </a:prstGeom>
              <a:blipFill>
                <a:blip r:embed="rId2"/>
                <a:stretch>
                  <a:fillRect l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1 x 1 Convolutional Layer">
            <a:extLst>
              <a:ext uri="{FF2B5EF4-FFF2-40B4-BE49-F238E27FC236}">
                <a16:creationId xmlns:a16="http://schemas.microsoft.com/office/drawing/2014/main" id="{6084CF82-EFFB-5F4A-BFC1-BDEB54393023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en-US" altLang="zh-CN" dirty="0"/>
              <a:t>2-D</a:t>
            </a:r>
            <a:r>
              <a:rPr lang="en-US" dirty="0"/>
              <a:t> </a:t>
            </a:r>
            <a:r>
              <a:rPr lang="ja-JP" altLang="en-US"/>
              <a:t>卷积层</a:t>
            </a:r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20E81-65BD-2046-9D03-F0C55EED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61" y="1002298"/>
            <a:ext cx="25019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DECDB-1439-D848-8A33-D1313678E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680" y="1557158"/>
            <a:ext cx="1320800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D3BBE-ED1E-5042-9A9E-3CABE99B8C7F}"/>
              </a:ext>
            </a:extLst>
          </p:cNvPr>
          <p:cNvSpPr txBox="1"/>
          <p:nvPr/>
        </p:nvSpPr>
        <p:spPr>
          <a:xfrm>
            <a:off x="5241109" y="905001"/>
            <a:ext cx="3391311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/>
            <a:r>
              <a:rPr lang="ja-JP" altLang="en-US">
                <a:latin typeface="Cambria Math" panose="02040503050406030204" pitchFamily="18" charset="0"/>
              </a:rPr>
              <a:t>复杂性（浮点运算</a:t>
            </a:r>
            <a:r>
              <a:rPr lang="en-US" dirty="0">
                <a:latin typeface="Cambria Math" panose="02040503050406030204" pitchFamily="18" charset="0"/>
              </a:rPr>
              <a:t>FLOP</a:t>
            </a:r>
            <a:r>
              <a:rPr lang="ja-JP" altLang="en-US">
                <a:latin typeface="Cambria Math" panose="02040503050406030204" pitchFamily="18" charset="0"/>
              </a:rPr>
              <a:t>的数量）</a:t>
            </a:r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r>
              <a:rPr lang="en-US" altLang="ja-JP" dirty="0">
                <a:latin typeface="Cambria Math" panose="02040503050406030204" pitchFamily="18" charset="0"/>
              </a:rPr>
              <a:t>  </a:t>
            </a: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r>
              <a:rPr lang="en-US" altLang="ja-JP" dirty="0">
                <a:latin typeface="Cambria Math" panose="02040503050406030204" pitchFamily="18" charset="0"/>
              </a:rPr>
              <a:t>10</a:t>
            </a:r>
            <a:r>
              <a:rPr lang="ja-JP" altLang="en-US">
                <a:latin typeface="Cambria Math" panose="02040503050406030204" pitchFamily="18" charset="0"/>
              </a:rPr>
              <a:t>层，</a:t>
            </a:r>
            <a:r>
              <a:rPr lang="en-US" altLang="ja-JP" dirty="0">
                <a:latin typeface="Cambria Math" panose="02040503050406030204" pitchFamily="18" charset="0"/>
              </a:rPr>
              <a:t>1</a:t>
            </a:r>
            <a:r>
              <a:rPr lang="en-US" dirty="0">
                <a:latin typeface="Cambria Math" panose="02040503050406030204" pitchFamily="18" charset="0"/>
              </a:rPr>
              <a:t>M</a:t>
            </a:r>
            <a:r>
              <a:rPr lang="ja-JP" altLang="en-US">
                <a:latin typeface="Cambria Math" panose="02040503050406030204" pitchFamily="18" charset="0"/>
              </a:rPr>
              <a:t>示例：</a:t>
            </a:r>
            <a:r>
              <a:rPr lang="en-US" altLang="ja-JP" dirty="0">
                <a:latin typeface="Cambria Math" panose="02040503050406030204" pitchFamily="18" charset="0"/>
              </a:rPr>
              <a:t>10</a:t>
            </a:r>
            <a:r>
              <a:rPr lang="en-US" dirty="0">
                <a:latin typeface="Cambria Math" panose="02040503050406030204" pitchFamily="18" charset="0"/>
              </a:rPr>
              <a:t>PF</a:t>
            </a:r>
          </a:p>
          <a:p>
            <a:pPr hangingPunct="1"/>
            <a:r>
              <a:rPr lang="en-US" dirty="0">
                <a:latin typeface="Cambria Math" panose="02040503050406030204" pitchFamily="18" charset="0"/>
              </a:rPr>
              <a:t>（CPU：0.15 TF = 18h，</a:t>
            </a:r>
          </a:p>
          <a:p>
            <a:pPr hangingPunct="1"/>
            <a:r>
              <a:rPr lang="en-US" dirty="0">
                <a:latin typeface="Cambria Math" panose="02040503050406030204" pitchFamily="18" charset="0"/>
              </a:rPr>
              <a:t>    GPU：12 TF = 14min）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F9F56-2B4D-9D4B-A668-A2F05B0EA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680" y="2577107"/>
            <a:ext cx="1866900" cy="266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20" y="-839369"/>
            <a:ext cx="9147720" cy="6857072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Pooling Layer"/>
          <p:cNvSpPr txBox="1">
            <a:spLocks noGrp="1"/>
          </p:cNvSpPr>
          <p:nvPr>
            <p:ph type="title"/>
          </p:nvPr>
        </p:nvSpPr>
        <p:spPr>
          <a:xfrm>
            <a:off x="979868" y="1934368"/>
            <a:ext cx="7772401" cy="93010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 sz="6000"/>
              <a:t>池化层</a:t>
            </a:r>
            <a:endParaRPr sz="6000"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池化层</a:t>
            </a:r>
            <a:endParaRPr dirty="0"/>
          </a:p>
        </p:txBody>
      </p:sp>
      <p:sp>
        <p:nvSpPr>
          <p:cNvPr id="451" name="Convolution is sensitive to posi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卷积对位置敏感</a:t>
            </a:r>
          </a:p>
          <a:p>
            <a:pPr lvl="1"/>
            <a:r>
              <a:rPr lang="ja-JP" altLang="en-US"/>
              <a:t>检测垂直边缘</a:t>
            </a:r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需要一定程度的平移不变性</a:t>
            </a:r>
          </a:p>
          <a:p>
            <a:pPr lvl="1"/>
            <a:r>
              <a:rPr lang="ja-JP" altLang="en-US"/>
              <a:t>照明，物体位置，比例，外观等等因图像而异</a:t>
            </a:r>
            <a:endParaRPr dirty="0"/>
          </a:p>
        </p:txBody>
      </p:sp>
      <p:sp>
        <p:nvSpPr>
          <p:cNvPr id="452" name="X"/>
          <p:cNvSpPr txBox="1"/>
          <p:nvPr/>
        </p:nvSpPr>
        <p:spPr>
          <a:xfrm>
            <a:off x="1034573" y="2324371"/>
            <a:ext cx="25661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453" name="Y"/>
          <p:cNvSpPr txBox="1"/>
          <p:nvPr/>
        </p:nvSpPr>
        <p:spPr>
          <a:xfrm>
            <a:off x="3866766" y="2324371"/>
            <a:ext cx="25661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Y</a:t>
            </a: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30" y="1955394"/>
            <a:ext cx="2203569" cy="1088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742" y="1970843"/>
            <a:ext cx="2249748" cy="1057718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0 output with 1 pixel shift"/>
          <p:cNvSpPr/>
          <p:nvPr/>
        </p:nvSpPr>
        <p:spPr>
          <a:xfrm>
            <a:off x="5811679" y="1193074"/>
            <a:ext cx="2208916" cy="751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77" y="0"/>
                </a:moveTo>
                <a:cubicBezTo>
                  <a:pt x="2540" y="0"/>
                  <a:pt x="2185" y="494"/>
                  <a:pt x="2185" y="1103"/>
                </a:cubicBezTo>
                <a:lnTo>
                  <a:pt x="2185" y="11524"/>
                </a:lnTo>
                <a:lnTo>
                  <a:pt x="0" y="21600"/>
                </a:lnTo>
                <a:lnTo>
                  <a:pt x="5137" y="17478"/>
                </a:lnTo>
                <a:lnTo>
                  <a:pt x="20807" y="17478"/>
                </a:lnTo>
                <a:cubicBezTo>
                  <a:pt x="21245" y="17478"/>
                  <a:pt x="21600" y="16985"/>
                  <a:pt x="21600" y="16376"/>
                </a:cubicBezTo>
                <a:lnTo>
                  <a:pt x="21600" y="1103"/>
                </a:lnTo>
                <a:cubicBezTo>
                  <a:pt x="21600" y="494"/>
                  <a:pt x="21245" y="0"/>
                  <a:pt x="20807" y="0"/>
                </a:cubicBezTo>
                <a:lnTo>
                  <a:pt x="29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altLang="ja-JP" dirty="0"/>
              <a:t>0</a:t>
            </a:r>
            <a:r>
              <a:rPr lang="ja-JP" altLang="en-US"/>
              <a:t>输出，</a:t>
            </a:r>
            <a:r>
              <a:rPr lang="en-US" altLang="ja-JP" dirty="0"/>
              <a:t>1</a:t>
            </a:r>
            <a:r>
              <a:rPr lang="ja-JP" altLang="en-US"/>
              <a:t>像素移位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2-D Max 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2-D </a:t>
            </a:r>
            <a:r>
              <a:rPr lang="ja-JP" altLang="en-US"/>
              <a:t>最大池化</a:t>
            </a:r>
            <a:endParaRPr dirty="0"/>
          </a:p>
        </p:txBody>
      </p:sp>
      <p:sp>
        <p:nvSpPr>
          <p:cNvPr id="459" name="Returns the maximal value in the sliding window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5535466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返回滑动窗口中的最大值</a:t>
            </a:r>
            <a:endParaRPr dirty="0"/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3" y="1780837"/>
            <a:ext cx="4215984" cy="1856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no_padding_no_strides.gif" descr="no_padding_no_stride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69863" y="808108"/>
            <a:ext cx="3293136" cy="349558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Equation"/>
              <p:cNvSpPr txBox="1"/>
              <p:nvPr/>
            </p:nvSpPr>
            <p:spPr>
              <a:xfrm>
                <a:off x="1869403" y="3861792"/>
                <a:ext cx="1910134" cy="2386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(0,1,3,4)=4</m:t>
                          </m:r>
                        </m:e>
                      </m:eqAr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4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03" y="3861792"/>
                <a:ext cx="1910134" cy="238609"/>
              </a:xfrm>
              <a:prstGeom prst="rect">
                <a:avLst/>
              </a:prstGeom>
              <a:blipFill>
                <a:blip r:embed="rId4"/>
                <a:stretch>
                  <a:fillRect l="-2632" t="-5000" r="-13816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996" y="2394145"/>
            <a:ext cx="2249749" cy="1057717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2-D Max 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2-D </a:t>
            </a:r>
            <a:r>
              <a:rPr lang="ja-JP" altLang="en-US"/>
              <a:t>最大池化</a:t>
            </a:r>
            <a:endParaRPr dirty="0"/>
          </a:p>
        </p:txBody>
      </p:sp>
      <p:sp>
        <p:nvSpPr>
          <p:cNvPr id="466" name="Returns the maximal value in the sliding window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7695961" cy="874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返回滑动窗口中的最大值</a:t>
            </a:r>
            <a:endParaRPr dirty="0"/>
          </a:p>
        </p:txBody>
      </p:sp>
      <p:sp>
        <p:nvSpPr>
          <p:cNvPr id="467" name="Conv output"/>
          <p:cNvSpPr txBox="1"/>
          <p:nvPr/>
        </p:nvSpPr>
        <p:spPr>
          <a:xfrm>
            <a:off x="3594608" y="1742924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zh-CN" altLang="en-US" dirty="0"/>
              <a:t>卷积</a:t>
            </a:r>
            <a:r>
              <a:rPr lang="ja-JP" altLang="en-US"/>
              <a:t>输出</a:t>
            </a:r>
            <a:endParaRPr dirty="0"/>
          </a:p>
        </p:txBody>
      </p:sp>
      <p:sp>
        <p:nvSpPr>
          <p:cNvPr id="468" name="2 x 2 max pooling"/>
          <p:cNvSpPr txBox="1"/>
          <p:nvPr/>
        </p:nvSpPr>
        <p:spPr>
          <a:xfrm>
            <a:off x="6136159" y="1742924"/>
            <a:ext cx="14516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2-D </a:t>
            </a:r>
            <a:r>
              <a:rPr lang="ja-JP" altLang="en-US"/>
              <a:t>最大池化</a:t>
            </a:r>
            <a:endParaRPr dirty="0"/>
          </a:p>
        </p:txBody>
      </p:sp>
      <p:sp>
        <p:nvSpPr>
          <p:cNvPr id="469" name="Vertical edge detection"/>
          <p:cNvSpPr txBox="1"/>
          <p:nvPr/>
        </p:nvSpPr>
        <p:spPr>
          <a:xfrm>
            <a:off x="668337" y="1742924"/>
            <a:ext cx="147732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垂直边缘检测</a:t>
            </a:r>
            <a:endParaRPr dirty="0"/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3"/>
          <a:srcRect l="43797" r="25699"/>
          <a:stretch>
            <a:fillRect/>
          </a:stretch>
        </p:blipFill>
        <p:spPr>
          <a:xfrm>
            <a:off x="6019057" y="2425296"/>
            <a:ext cx="490252" cy="1031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Image" descr="Image"/>
          <p:cNvPicPr>
            <a:picLocks noChangeAspect="1"/>
          </p:cNvPicPr>
          <p:nvPr/>
        </p:nvPicPr>
        <p:blipFill>
          <a:blip r:embed="rId3"/>
          <a:srcRect l="43793" r="25707"/>
          <a:stretch>
            <a:fillRect/>
          </a:stretch>
        </p:blipFill>
        <p:spPr>
          <a:xfrm>
            <a:off x="6944252" y="2400037"/>
            <a:ext cx="490055" cy="1031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36" y="2394145"/>
            <a:ext cx="2203569" cy="1088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247" y="2409594"/>
            <a:ext cx="2249749" cy="1057718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olerant to 1 pixel shift"/>
          <p:cNvSpPr/>
          <p:nvPr/>
        </p:nvSpPr>
        <p:spPr>
          <a:xfrm>
            <a:off x="5192204" y="3568257"/>
            <a:ext cx="2395631" cy="794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03" y="0"/>
                </a:moveTo>
                <a:lnTo>
                  <a:pt x="12544" y="4859"/>
                </a:lnTo>
                <a:lnTo>
                  <a:pt x="882" y="4859"/>
                </a:lnTo>
                <a:cubicBezTo>
                  <a:pt x="395" y="4859"/>
                  <a:pt x="0" y="5332"/>
                  <a:pt x="0" y="5915"/>
                </a:cubicBezTo>
                <a:lnTo>
                  <a:pt x="0" y="20544"/>
                </a:lnTo>
                <a:cubicBezTo>
                  <a:pt x="0" y="21127"/>
                  <a:pt x="395" y="21600"/>
                  <a:pt x="882" y="21600"/>
                </a:cubicBezTo>
                <a:lnTo>
                  <a:pt x="20718" y="21600"/>
                </a:lnTo>
                <a:cubicBezTo>
                  <a:pt x="21205" y="21600"/>
                  <a:pt x="21600" y="21127"/>
                  <a:pt x="21600" y="20544"/>
                </a:cubicBezTo>
                <a:lnTo>
                  <a:pt x="21600" y="5915"/>
                </a:lnTo>
                <a:cubicBezTo>
                  <a:pt x="21600" y="5332"/>
                  <a:pt x="21205" y="4859"/>
                  <a:pt x="20718" y="4859"/>
                </a:cubicBezTo>
                <a:lnTo>
                  <a:pt x="16066" y="4859"/>
                </a:lnTo>
                <a:lnTo>
                  <a:pt x="1430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可容</a:t>
            </a:r>
            <a:r>
              <a:rPr lang="en-US" altLang="ja-JP" dirty="0"/>
              <a:t>1</a:t>
            </a:r>
            <a:r>
              <a:rPr lang="ja-JP" altLang="en-US"/>
              <a:t>像素移位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adding, Stride, and Multiple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池化层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ja-JP" altLang="en-US"/>
              <a:t>填充，步幅和多个通道</a:t>
            </a:r>
            <a:endParaRPr dirty="0"/>
          </a:p>
        </p:txBody>
      </p:sp>
      <p:sp>
        <p:nvSpPr>
          <p:cNvPr id="477" name="Pooling layers have similar padding and stride as convolutional layers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4884551" cy="355392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池化层与卷积层类似，都具有填充和步幅 </a:t>
            </a:r>
          </a:p>
          <a:p>
            <a:r>
              <a:rPr lang="ja-JP" altLang="en-US"/>
              <a:t>没有可学习的参数</a:t>
            </a:r>
          </a:p>
          <a:p>
            <a:r>
              <a:rPr lang="ja-JP" altLang="en-US"/>
              <a:t>在每个输入通道应用池化层以获得相应的输出通道</a:t>
            </a:r>
            <a:endParaRPr lang="en-US" altLang="ja-JP" dirty="0"/>
          </a:p>
          <a:p>
            <a:r>
              <a:rPr lang="en-US" altLang="ja-JP" dirty="0"/>
              <a:t>#</a:t>
            </a:r>
            <a:r>
              <a:rPr lang="ja-JP" altLang="en-US"/>
              <a:t>输出通道</a:t>
            </a:r>
            <a:r>
              <a:rPr lang="zh-CN" altLang="en-US" dirty="0"/>
              <a:t> </a:t>
            </a:r>
            <a:r>
              <a:rPr lang="en-US" dirty="0"/>
              <a:t>= #</a:t>
            </a:r>
            <a:r>
              <a:rPr lang="ja-JP" altLang="en-US"/>
              <a:t>输入通道</a:t>
            </a:r>
            <a:endParaRPr b="1" dirty="0"/>
          </a:p>
        </p:txBody>
      </p:sp>
      <p:pic>
        <p:nvPicPr>
          <p:cNvPr id="478" name="padding_strides.gif" descr="padding_strides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76" y="973633"/>
            <a:ext cx="3271111" cy="3155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Average 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平均池化层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481" name="Max pooling: the strongest pattern signal in a window…"/>
          <p:cNvSpPr txBox="1">
            <a:spLocks noGrp="1"/>
          </p:cNvSpPr>
          <p:nvPr>
            <p:ph type="body" idx="1"/>
          </p:nvPr>
        </p:nvSpPr>
        <p:spPr>
          <a:xfrm>
            <a:off x="321762" y="861285"/>
            <a:ext cx="8205304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最大池化层：每个窗口中最强的模式信号</a:t>
            </a:r>
          </a:p>
          <a:p>
            <a:r>
              <a:rPr lang="ja-JP" altLang="en-US"/>
              <a:t>平均池化层：</a:t>
            </a:r>
            <a:endParaRPr lang="en-US" altLang="ja-JP" dirty="0"/>
          </a:p>
          <a:p>
            <a:pPr lvl="1"/>
            <a:r>
              <a:rPr lang="zh-CN" altLang="en-US" dirty="0"/>
              <a:t>将最大池化层中的“最大”操作替换为“平均” </a:t>
            </a:r>
            <a:endParaRPr lang="en-US" dirty="0"/>
          </a:p>
          <a:p>
            <a:pPr lvl="1"/>
            <a:r>
              <a:rPr lang="ja-JP" altLang="en-US"/>
              <a:t>窗口中的平均信号强度</a:t>
            </a:r>
            <a:endParaRPr dirty="0"/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74" y="2980734"/>
            <a:ext cx="2444240" cy="1641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9" y="2974380"/>
            <a:ext cx="2502644" cy="164144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Max pooling"/>
          <p:cNvSpPr txBox="1"/>
          <p:nvPr/>
        </p:nvSpPr>
        <p:spPr>
          <a:xfrm>
            <a:off x="1951513" y="4633213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最大池化层</a:t>
            </a:r>
            <a:endParaRPr dirty="0"/>
          </a:p>
        </p:txBody>
      </p:sp>
      <p:sp>
        <p:nvSpPr>
          <p:cNvPr id="485" name="Average pooling"/>
          <p:cNvSpPr txBox="1"/>
          <p:nvPr/>
        </p:nvSpPr>
        <p:spPr>
          <a:xfrm>
            <a:off x="5361835" y="4615820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平均池化层</a:t>
            </a:r>
            <a:endParaRPr lang="en-US" altLang="ja-JP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lassifying Dogs and Cats in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分类图像中的狗和猫</a:t>
            </a:r>
            <a:endParaRPr dirty="0"/>
          </a:p>
        </p:txBody>
      </p:sp>
      <p:sp>
        <p:nvSpPr>
          <p:cNvPr id="193" name="Use a good camera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381533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使用好的相机</a:t>
            </a:r>
          </a:p>
          <a:p>
            <a:r>
              <a:rPr lang="en-US" dirty="0"/>
              <a:t>RGB</a:t>
            </a:r>
            <a:r>
              <a:rPr lang="ja-JP" altLang="en-US"/>
              <a:t>图像具有</a:t>
            </a:r>
            <a:r>
              <a:rPr lang="zh-CN" altLang="en-US" dirty="0"/>
              <a:t> </a:t>
            </a:r>
            <a:r>
              <a:rPr lang="en-US" altLang="ja-JP" dirty="0"/>
              <a:t>36</a:t>
            </a:r>
            <a:r>
              <a:rPr lang="en-US" dirty="0"/>
              <a:t>M</a:t>
            </a:r>
            <a:r>
              <a:rPr lang="zh-CN" altLang="en-US" dirty="0"/>
              <a:t> </a:t>
            </a:r>
            <a:r>
              <a:rPr lang="ja-JP" altLang="en-US"/>
              <a:t>个元素</a:t>
            </a:r>
          </a:p>
          <a:p>
            <a:r>
              <a:rPr lang="ja-JP" altLang="en-US"/>
              <a:t>使用</a:t>
            </a:r>
            <a:r>
              <a:rPr lang="zh-CN" altLang="en-US" dirty="0"/>
              <a:t> </a:t>
            </a:r>
            <a:r>
              <a:rPr lang="en-US" altLang="ja-JP" dirty="0"/>
              <a:t>100</a:t>
            </a:r>
            <a:r>
              <a:rPr lang="zh-CN" altLang="en-US" dirty="0"/>
              <a:t> </a:t>
            </a:r>
            <a:r>
              <a:rPr lang="ja-JP" altLang="en-US"/>
              <a:t>个神经元单隐含层的</a:t>
            </a:r>
            <a:r>
              <a:rPr lang="zh-CN" altLang="en-US" dirty="0"/>
              <a:t> </a:t>
            </a:r>
            <a:r>
              <a:rPr lang="en-US" dirty="0"/>
              <a:t>MLP</a:t>
            </a:r>
            <a:r>
              <a:rPr lang="zh-CN" altLang="en-US" dirty="0"/>
              <a:t> </a:t>
            </a:r>
            <a:r>
              <a:rPr lang="ja-JP" altLang="en-US"/>
              <a:t>模型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有</a:t>
            </a:r>
            <a:r>
              <a:rPr lang="zh-CN" altLang="en-US" dirty="0"/>
              <a:t> </a:t>
            </a:r>
            <a:r>
              <a:rPr lang="en-US" altLang="ja-JP" dirty="0"/>
              <a:t>36</a:t>
            </a:r>
            <a:r>
              <a:rPr lang="zh-CN" altLang="en-US" dirty="0"/>
              <a:t> </a:t>
            </a:r>
            <a:r>
              <a:rPr lang="ja-JP" altLang="en-US"/>
              <a:t>亿个参数</a:t>
            </a:r>
          </a:p>
          <a:p>
            <a:pPr lvl="1"/>
            <a:r>
              <a:rPr lang="ja-JP" altLang="en-US"/>
              <a:t>超过地球上的狗和猫的数量（</a:t>
            </a:r>
            <a:r>
              <a:rPr lang="en-US" altLang="ja-JP" dirty="0"/>
              <a:t>900</a:t>
            </a:r>
            <a:r>
              <a:rPr lang="en-US" dirty="0"/>
              <a:t>M</a:t>
            </a:r>
            <a:r>
              <a:rPr lang="zh-CN" altLang="en-US" dirty="0"/>
              <a:t> </a:t>
            </a:r>
            <a:r>
              <a:rPr lang="ja-JP" altLang="en-US"/>
              <a:t>狗</a:t>
            </a:r>
            <a:r>
              <a:rPr lang="en-US" altLang="ja-JP" dirty="0"/>
              <a:t>+ 600</a:t>
            </a:r>
            <a:r>
              <a:rPr lang="en-US" dirty="0"/>
              <a:t>M</a:t>
            </a:r>
            <a:r>
              <a:rPr lang="zh-CN" altLang="en-US" dirty="0"/>
              <a:t> </a:t>
            </a:r>
            <a:r>
              <a:rPr lang="ja-JP" altLang="en-US"/>
              <a:t>猫）</a:t>
            </a:r>
            <a:endParaRPr lang="en-US" dirty="0"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901" y="1525734"/>
            <a:ext cx="1552230" cy="130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301" y="1114472"/>
            <a:ext cx="1552230" cy="2131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01" y="3262014"/>
            <a:ext cx="1524001" cy="1673553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196" y="3699995"/>
            <a:ext cx="1524001" cy="113713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512" name="Convolutional lay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卷积层</a:t>
            </a:r>
          </a:p>
          <a:p>
            <a:pPr lvl="1"/>
            <a:r>
              <a:rPr lang="ja-JP" altLang="en-US"/>
              <a:t>与稠密层相比，模型容量降低</a:t>
            </a:r>
          </a:p>
          <a:p>
            <a:pPr lvl="1"/>
            <a:r>
              <a:rPr lang="ja-JP" altLang="en-US"/>
              <a:t>有效地检测空间</a:t>
            </a:r>
            <a:r>
              <a:rPr lang="zh-CN" altLang="en-US" dirty="0"/>
              <a:t>模式</a:t>
            </a:r>
            <a:endParaRPr lang="en-US" altLang="zh-CN" dirty="0"/>
          </a:p>
          <a:p>
            <a:pPr lvl="1"/>
            <a:r>
              <a:rPr lang="ja-JP" altLang="en-US"/>
              <a:t>计算复杂度高</a:t>
            </a:r>
          </a:p>
          <a:p>
            <a:pPr lvl="1"/>
            <a:r>
              <a:rPr lang="ja-JP" altLang="en-US"/>
              <a:t>通过填充，步幅和通道控制输出形状</a:t>
            </a:r>
          </a:p>
          <a:p>
            <a:r>
              <a:rPr lang="ja-JP" altLang="en-US"/>
              <a:t>最大</a:t>
            </a:r>
            <a:r>
              <a:rPr lang="zh-CN" altLang="en-US" dirty="0"/>
              <a:t> </a:t>
            </a:r>
            <a:r>
              <a:rPr lang="en-US" altLang="ja-JP" dirty="0"/>
              <a:t>/</a:t>
            </a:r>
            <a:r>
              <a:rPr lang="zh-CN" altLang="en-US" dirty="0"/>
              <a:t> </a:t>
            </a:r>
            <a:r>
              <a:rPr lang="ja-JP" altLang="en-US"/>
              <a:t>平均池化层</a:t>
            </a:r>
          </a:p>
          <a:p>
            <a:pPr lvl="1"/>
            <a:r>
              <a:rPr lang="ja-JP" altLang="en-US"/>
              <a:t>提供一定程度的平移不变性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lashback - Network with on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单隐含层网络</a:t>
            </a:r>
            <a:endParaRPr dirty="0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40" y="901700"/>
            <a:ext cx="6146801" cy="334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36M features"/>
          <p:cNvSpPr txBox="1"/>
          <p:nvPr/>
        </p:nvSpPr>
        <p:spPr>
          <a:xfrm>
            <a:off x="701996" y="3638082"/>
            <a:ext cx="106695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36M </a:t>
            </a:r>
            <a:r>
              <a:rPr lang="ja-JP" altLang="en-US"/>
              <a:t>特征</a:t>
            </a:r>
            <a:endParaRPr dirty="0"/>
          </a:p>
        </p:txBody>
      </p:sp>
      <p:sp>
        <p:nvSpPr>
          <p:cNvPr id="202" name="100 neurons"/>
          <p:cNvSpPr txBox="1"/>
          <p:nvPr/>
        </p:nvSpPr>
        <p:spPr>
          <a:xfrm>
            <a:off x="701996" y="2332919"/>
            <a:ext cx="149015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100</a:t>
            </a:r>
            <a:r>
              <a:rPr lang="zh-CN" altLang="en-US"/>
              <a:t>个</a:t>
            </a:r>
            <a:r>
              <a:t> </a:t>
            </a:r>
            <a:r>
              <a:rPr lang="ja-JP" altLang="en-US"/>
              <a:t>神经元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Equation"/>
              <p:cNvSpPr txBox="1"/>
              <p:nvPr/>
            </p:nvSpPr>
            <p:spPr>
              <a:xfrm>
                <a:off x="5258661" y="4482822"/>
                <a:ext cx="1920971" cy="26030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𝐖𝐱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661" y="4482822"/>
                <a:ext cx="1920971" cy="260301"/>
              </a:xfrm>
              <a:prstGeom prst="rect">
                <a:avLst/>
              </a:prstGeom>
              <a:blipFill>
                <a:blip r:embed="rId3"/>
                <a:stretch>
                  <a:fillRect l="-5263" r="-4605" b="-523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3.6B parameters = 14GB"/>
          <p:cNvSpPr txBox="1"/>
          <p:nvPr/>
        </p:nvSpPr>
        <p:spPr>
          <a:xfrm>
            <a:off x="701996" y="2985500"/>
            <a:ext cx="197105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r>
              <a:rPr dirty="0"/>
              <a:t>3.6B </a:t>
            </a:r>
            <a:r>
              <a:rPr lang="ja-JP" altLang="en-US"/>
              <a:t>参数</a:t>
            </a:r>
            <a:r>
              <a:rPr dirty="0"/>
              <a:t> = 14GB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9" y="1832091"/>
            <a:ext cx="1479318" cy="147931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Where is Waldo?"/>
          <p:cNvSpPr txBox="1"/>
          <p:nvPr/>
        </p:nvSpPr>
        <p:spPr>
          <a:xfrm>
            <a:off x="197893" y="771856"/>
            <a:ext cx="172598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dirty="0"/>
              <a:t>Waldo</a:t>
            </a:r>
            <a:r>
              <a:rPr lang="zh-CN" altLang="en-US" dirty="0"/>
              <a:t> </a:t>
            </a:r>
            <a:r>
              <a:rPr lang="ja-JP" altLang="en-US"/>
              <a:t>在哪</a:t>
            </a:r>
            <a:r>
              <a:rPr dirty="0"/>
              <a:t>?</a:t>
            </a:r>
          </a:p>
        </p:txBody>
      </p:sp>
      <p:pic>
        <p:nvPicPr>
          <p:cNvPr id="208" name="Screen Shot 2019-02-15 at 9.56.37 AM.png" descr="Screen Shot 2019-02-15 at 9.56.3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315" y="0"/>
            <a:ext cx="7152831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ranslation Invariance…"/>
          <p:cNvSpPr txBox="1">
            <a:spLocks noGrp="1"/>
          </p:cNvSpPr>
          <p:nvPr>
            <p:ph type="body" sz="half" idx="1"/>
          </p:nvPr>
        </p:nvSpPr>
        <p:spPr>
          <a:xfrm>
            <a:off x="352450" y="1672289"/>
            <a:ext cx="3094591" cy="130292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平移不变性</a:t>
            </a:r>
          </a:p>
          <a:p>
            <a:r>
              <a:rPr lang="ja-JP" altLang="en-US"/>
              <a:t>局部性</a:t>
            </a:r>
            <a:r>
              <a:rPr dirty="0"/>
              <a:t> </a:t>
            </a:r>
          </a:p>
        </p:txBody>
      </p:sp>
      <p:sp>
        <p:nvSpPr>
          <p:cNvPr id="211" name="Two Principles"/>
          <p:cNvSpPr txBox="1">
            <a:spLocks noGrp="1"/>
          </p:cNvSpPr>
          <p:nvPr>
            <p:ph type="title"/>
          </p:nvPr>
        </p:nvSpPr>
        <p:spPr>
          <a:xfrm>
            <a:off x="262470" y="992437"/>
            <a:ext cx="8205305" cy="54574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两个原则</a:t>
            </a:r>
            <a:endParaRPr dirty="0"/>
          </a:p>
        </p:txBody>
      </p:sp>
      <p:pic>
        <p:nvPicPr>
          <p:cNvPr id="212" name="Screen Shot 2019-02-15 at 9.57.20 AM.png" descr="Screen Shot 2019-02-15 at 9.57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01" y="-1"/>
            <a:ext cx="6446138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thinking Dense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重新思考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稠密</a:t>
            </a:r>
            <a:r>
              <a:rPr lang="ja-JP" altLang="en-US"/>
              <a:t>层</a:t>
            </a:r>
            <a:endParaRPr dirty="0"/>
          </a:p>
        </p:txBody>
      </p:sp>
      <p:sp>
        <p:nvSpPr>
          <p:cNvPr id="215" name="Reshape inputs and output into matrix (width, height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将输入和输出</a:t>
            </a:r>
            <a:r>
              <a:rPr lang="zh-CN" altLang="en-US" dirty="0"/>
              <a:t>变形</a:t>
            </a:r>
            <a:r>
              <a:rPr lang="ja-JP" altLang="en-US"/>
              <a:t>为矩阵（宽度，高度）</a:t>
            </a:r>
          </a:p>
          <a:p>
            <a:r>
              <a:rPr lang="ja-JP" altLang="en-US"/>
              <a:t>将权重</a:t>
            </a:r>
            <a:r>
              <a:rPr lang="zh-CN" altLang="en-US" dirty="0"/>
              <a:t>变形</a:t>
            </a:r>
            <a:r>
              <a:rPr lang="ja-JP" altLang="en-US"/>
              <a:t>为</a:t>
            </a:r>
            <a:r>
              <a:rPr lang="en-US" altLang="ja-JP" dirty="0"/>
              <a:t>4-</a:t>
            </a:r>
            <a:r>
              <a:rPr lang="en-US" dirty="0"/>
              <a:t>D</a:t>
            </a:r>
            <a:r>
              <a:rPr lang="ja-JP" altLang="en-US"/>
              <a:t>张量（</a:t>
            </a:r>
            <a:r>
              <a:rPr lang="en-US" dirty="0"/>
              <a:t>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w）</a:t>
            </a:r>
            <a:r>
              <a:rPr lang="ja-JP" altLang="en-US"/>
              <a:t>到（</a:t>
            </a:r>
            <a:r>
              <a:rPr lang="en-US" dirty="0"/>
              <a:t>h’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w</a:t>
            </a:r>
            <a:r>
              <a:rPr lang="en-US" altLang="zh-CN" dirty="0"/>
              <a:t>’</a:t>
            </a:r>
            <a:r>
              <a:rPr lang="en-US" dirty="0"/>
              <a:t>）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</a:t>
            </a:r>
            <a:r>
              <a:rPr lang="zh-CN" altLang="en-US" dirty="0"/>
              <a:t>是</a:t>
            </a:r>
            <a:r>
              <a:rPr lang="en-US" altLang="zh-CN" dirty="0"/>
              <a:t>W</a:t>
            </a:r>
            <a:r>
              <a:rPr lang="zh-CN" altLang="en-US" dirty="0"/>
              <a:t>的</a:t>
            </a:r>
            <a:r>
              <a:rPr lang="ja-JP" altLang="en-US"/>
              <a:t>重索引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Equation"/>
              <p:cNvSpPr txBox="1"/>
              <p:nvPr/>
            </p:nvSpPr>
            <p:spPr>
              <a:xfrm>
                <a:off x="1660701" y="2133253"/>
                <a:ext cx="5565086" cy="8769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lim>
                      </m:limLow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3000" dirty="0"/>
              </a:p>
            </p:txBody>
          </p:sp>
        </mc:Choice>
        <mc:Fallback xmlns="">
          <p:sp>
            <p:nvSpPr>
              <p:cNvPr id="2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701" y="2133253"/>
                <a:ext cx="5565086" cy="876994"/>
              </a:xfrm>
              <a:prstGeom prst="rect">
                <a:avLst/>
              </a:prstGeom>
              <a:blipFill>
                <a:blip r:embed="rId3"/>
                <a:stretch>
                  <a:fillRect l="-2278" r="-104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Equation"/>
              <p:cNvSpPr txBox="1"/>
              <p:nvPr/>
            </p:nvSpPr>
            <p:spPr>
              <a:xfrm>
                <a:off x="2770279" y="3958154"/>
                <a:ext cx="2863580" cy="34084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3200"/>
              </a:p>
            </p:txBody>
          </p:sp>
        </mc:Choice>
        <mc:Fallback xmlns="">
          <p:sp>
            <p:nvSpPr>
              <p:cNvPr id="2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279" y="3958154"/>
                <a:ext cx="2863580" cy="340841"/>
              </a:xfrm>
              <a:prstGeom prst="rect">
                <a:avLst/>
              </a:prstGeom>
              <a:blipFill>
                <a:blip r:embed="rId4"/>
                <a:stretch>
                  <a:fillRect l="-3084" r="-21145" b="-925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2image21836464">
            <a:extLst>
              <a:ext uri="{FF2B5EF4-FFF2-40B4-BE49-F238E27FC236}">
                <a16:creationId xmlns:a16="http://schemas.microsoft.com/office/drawing/2014/main" id="{F571BC29-58F4-344A-A930-288626031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324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Idea #1 - Translation Invari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ja-JP" altLang="en-US"/>
              <a:t>原则</a:t>
            </a:r>
            <a:r>
              <a:rPr dirty="0"/>
              <a:t> #1 - </a:t>
            </a:r>
            <a:r>
              <a:rPr lang="ja-JP" altLang="en-US"/>
              <a:t>平移不变性</a:t>
            </a:r>
            <a:br>
              <a:rPr lang="ja-JP" altLang="en-US"/>
            </a:br>
            <a:endParaRPr dirty="0"/>
          </a:p>
        </p:txBody>
      </p:sp>
      <p:sp>
        <p:nvSpPr>
          <p:cNvPr id="220" name="A shift in x also leads to a shift in h…"/>
          <p:cNvSpPr txBox="1">
            <a:spLocks noGrp="1"/>
          </p:cNvSpPr>
          <p:nvPr>
            <p:ph type="body" idx="1"/>
          </p:nvPr>
        </p:nvSpPr>
        <p:spPr>
          <a:xfrm>
            <a:off x="340592" y="2045018"/>
            <a:ext cx="8205304" cy="25182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</a:t>
            </a:r>
            <a:r>
              <a:rPr lang="zh-CN" altLang="en-US" dirty="0"/>
              <a:t> </a:t>
            </a:r>
            <a:r>
              <a:rPr lang="ja-JP" altLang="en-US"/>
              <a:t>的变化也导致</a:t>
            </a:r>
            <a:r>
              <a:rPr lang="zh-CN" altLang="en-US" dirty="0"/>
              <a:t> </a:t>
            </a:r>
            <a:r>
              <a:rPr lang="en-US" dirty="0"/>
              <a:t>h</a:t>
            </a:r>
            <a:r>
              <a:rPr lang="zh-CN" altLang="en-US" dirty="0"/>
              <a:t> </a:t>
            </a:r>
            <a:r>
              <a:rPr lang="ja-JP" altLang="en-US"/>
              <a:t>的变化</a:t>
            </a:r>
          </a:p>
          <a:p>
            <a:r>
              <a:rPr lang="en-US" dirty="0"/>
              <a:t>V</a:t>
            </a:r>
            <a:r>
              <a:rPr lang="zh-CN" altLang="en-US" dirty="0"/>
              <a:t> </a:t>
            </a:r>
            <a:r>
              <a:rPr lang="ja-JP" altLang="en-US"/>
              <a:t>不应该依赖于（</a:t>
            </a:r>
            <a:r>
              <a:rPr lang="en-US" dirty="0" err="1"/>
              <a:t>i，j</a:t>
            </a:r>
            <a:r>
              <a:rPr lang="en-US" dirty="0"/>
              <a:t>）</a:t>
            </a:r>
            <a:r>
              <a:rPr lang="zh-CN" altLang="en-US" dirty="0"/>
              <a:t>，</a:t>
            </a:r>
            <a:r>
              <a:rPr lang="ja-JP" altLang="en-US"/>
              <a:t>所以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Equation"/>
              <p:cNvSpPr txBox="1"/>
              <p:nvPr/>
            </p:nvSpPr>
            <p:spPr>
              <a:xfrm>
                <a:off x="4826490" y="2406233"/>
                <a:ext cx="1637295" cy="2982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22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490" y="2406233"/>
                <a:ext cx="1637295" cy="298236"/>
              </a:xfrm>
              <a:prstGeom prst="rect">
                <a:avLst/>
              </a:prstGeom>
              <a:blipFill>
                <a:blip r:embed="rId2"/>
                <a:stretch>
                  <a:fillRect l="-4615" r="-23846" b="-88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Equation"/>
              <p:cNvSpPr txBox="1"/>
              <p:nvPr/>
            </p:nvSpPr>
            <p:spPr>
              <a:xfrm>
                <a:off x="2935901" y="3111451"/>
                <a:ext cx="2977025" cy="8769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2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901" y="3111451"/>
                <a:ext cx="2977025" cy="876994"/>
              </a:xfrm>
              <a:prstGeom prst="rect">
                <a:avLst/>
              </a:prstGeom>
              <a:blipFill>
                <a:blip r:embed="rId3"/>
                <a:stretch>
                  <a:fillRect l="-4237" r="-1440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Equation"/>
              <p:cNvSpPr txBox="1"/>
              <p:nvPr/>
            </p:nvSpPr>
            <p:spPr>
              <a:xfrm>
                <a:off x="2930052" y="914351"/>
                <a:ext cx="3283896" cy="8769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22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052" y="914351"/>
                <a:ext cx="3283896" cy="876994"/>
              </a:xfrm>
              <a:prstGeom prst="rect">
                <a:avLst/>
              </a:prstGeom>
              <a:blipFill>
                <a:blip r:embed="rId4"/>
                <a:stretch>
                  <a:fillRect l="-4247" r="-1505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1260</Words>
  <Application>Microsoft Macintosh PowerPoint</Application>
  <PresentationFormat>全屏显示(16:9)</PresentationFormat>
  <Paragraphs>232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American Typewriter</vt:lpstr>
      <vt:lpstr>Arial</vt:lpstr>
      <vt:lpstr>Cambria Math</vt:lpstr>
      <vt:lpstr>DeckTemplate-AWS</vt:lpstr>
      <vt:lpstr>PowerPoint 演示文稿</vt:lpstr>
      <vt:lpstr>概要</vt:lpstr>
      <vt:lpstr>PowerPoint 演示文稿</vt:lpstr>
      <vt:lpstr>分类图像中的狗和猫</vt:lpstr>
      <vt:lpstr>单隐含层网络</vt:lpstr>
      <vt:lpstr>PowerPoint 演示文稿</vt:lpstr>
      <vt:lpstr>两个原则</vt:lpstr>
      <vt:lpstr>重新思考 - 稠密层</vt:lpstr>
      <vt:lpstr>原则 #1 - 平移不变性 </vt:lpstr>
      <vt:lpstr>原则 #2 - 局部性</vt:lpstr>
      <vt:lpstr>卷积层</vt:lpstr>
      <vt:lpstr>二维交叉相关</vt:lpstr>
      <vt:lpstr>二维卷积层</vt:lpstr>
      <vt:lpstr>例子</vt:lpstr>
      <vt:lpstr>例子</vt:lpstr>
      <vt:lpstr>互相关与卷积</vt:lpstr>
      <vt:lpstr>1-D 和 3-D 交叉相关</vt:lpstr>
      <vt:lpstr>填充和步幅</vt:lpstr>
      <vt:lpstr>填充</vt:lpstr>
      <vt:lpstr>填充</vt:lpstr>
      <vt:lpstr>填充</vt:lpstr>
      <vt:lpstr>步幅</vt:lpstr>
      <vt:lpstr>步幅</vt:lpstr>
      <vt:lpstr>步幅</vt:lpstr>
      <vt:lpstr>多个输入和输出通道</vt:lpstr>
      <vt:lpstr>多个输入通道</vt:lpstr>
      <vt:lpstr>多个输入通道</vt:lpstr>
      <vt:lpstr>多个输入通道</vt:lpstr>
      <vt:lpstr>多个输入通道</vt:lpstr>
      <vt:lpstr>多个输出通道</vt:lpstr>
      <vt:lpstr>多个输入和输出通道</vt:lpstr>
      <vt:lpstr>1x1 卷积层</vt:lpstr>
      <vt:lpstr>PowerPoint 演示文稿</vt:lpstr>
      <vt:lpstr>池化层</vt:lpstr>
      <vt:lpstr>池化层</vt:lpstr>
      <vt:lpstr>2-D 最大池化</vt:lpstr>
      <vt:lpstr>2-D 最大池化</vt:lpstr>
      <vt:lpstr>池化层 - 填充，步幅和多个通道</vt:lpstr>
      <vt:lpstr>平均池化层 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69</cp:revision>
  <dcterms:modified xsi:type="dcterms:W3CDTF">2019-11-05T20:04:37Z</dcterms:modified>
</cp:coreProperties>
</file>